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39" r:id="rId2"/>
    <p:sldId id="541" r:id="rId3"/>
    <p:sldId id="546" r:id="rId4"/>
    <p:sldId id="542" r:id="rId5"/>
    <p:sldId id="543" r:id="rId6"/>
    <p:sldId id="544" r:id="rId7"/>
    <p:sldId id="548" r:id="rId8"/>
    <p:sldId id="550" r:id="rId9"/>
    <p:sldId id="552" r:id="rId10"/>
    <p:sldId id="553" r:id="rId11"/>
    <p:sldId id="554" r:id="rId12"/>
    <p:sldId id="555" r:id="rId13"/>
    <p:sldId id="558" r:id="rId14"/>
    <p:sldId id="560" r:id="rId15"/>
    <p:sldId id="561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3BE11-0D74-4E29-8F2C-44415BD9AEAC}" v="1" dt="2025-01-21T07:23:08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31C79-8572-4EB3-A1F9-994AD3B84E6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D74751-0EE3-4FAC-9074-B3300C75F912}">
      <dgm:prSet/>
      <dgm:spPr/>
      <dgm:t>
        <a:bodyPr/>
        <a:lstStyle/>
        <a:p>
          <a:r>
            <a:rPr lang="fi-FI" dirty="0"/>
            <a:t>Sosiaalihuollon ammatinharjoittaminen </a:t>
          </a:r>
          <a:endParaRPr lang="en-US" dirty="0"/>
        </a:p>
      </dgm:t>
    </dgm:pt>
    <dgm:pt modelId="{FDFBD644-54F6-43C7-9336-E2B7777F6AE8}" type="parTrans" cxnId="{E0DC0350-920C-450F-98DA-324BC9514A1A}">
      <dgm:prSet/>
      <dgm:spPr/>
      <dgm:t>
        <a:bodyPr/>
        <a:lstStyle/>
        <a:p>
          <a:endParaRPr lang="en-US"/>
        </a:p>
      </dgm:t>
    </dgm:pt>
    <dgm:pt modelId="{4F5EE296-3121-4E4C-8D22-B2B1DF56CE56}" type="sibTrans" cxnId="{E0DC0350-920C-450F-98DA-324BC9514A1A}">
      <dgm:prSet/>
      <dgm:spPr/>
      <dgm:t>
        <a:bodyPr/>
        <a:lstStyle/>
        <a:p>
          <a:endParaRPr lang="en-US"/>
        </a:p>
      </dgm:t>
    </dgm:pt>
    <dgm:pt modelId="{10D0D31E-8EB8-4EDF-B471-CB61AC17A4E4}">
      <dgm:prSet/>
      <dgm:spPr/>
      <dgm:t>
        <a:bodyPr/>
        <a:lstStyle/>
        <a:p>
          <a:r>
            <a:rPr lang="fi-FI" dirty="0"/>
            <a:t>Sosiaalihuollon yleis- ja erityislainsäädäntö</a:t>
          </a:r>
          <a:endParaRPr lang="en-US" dirty="0"/>
        </a:p>
      </dgm:t>
    </dgm:pt>
    <dgm:pt modelId="{F47C8381-FC28-4202-AB44-DB31B8ECC0FC}" type="parTrans" cxnId="{4DB644F7-17EB-4594-B9D7-1E093E2FE184}">
      <dgm:prSet/>
      <dgm:spPr/>
      <dgm:t>
        <a:bodyPr/>
        <a:lstStyle/>
        <a:p>
          <a:endParaRPr lang="en-US"/>
        </a:p>
      </dgm:t>
    </dgm:pt>
    <dgm:pt modelId="{A652FE0B-A5DA-4322-9764-A9170C967697}" type="sibTrans" cxnId="{4DB644F7-17EB-4594-B9D7-1E093E2FE184}">
      <dgm:prSet/>
      <dgm:spPr/>
      <dgm:t>
        <a:bodyPr/>
        <a:lstStyle/>
        <a:p>
          <a:endParaRPr lang="en-US"/>
        </a:p>
      </dgm:t>
    </dgm:pt>
    <dgm:pt modelId="{CA69D324-1DFC-4A2E-BB43-8C971C6023CB}">
      <dgm:prSet/>
      <dgm:spPr/>
      <dgm:t>
        <a:bodyPr/>
        <a:lstStyle/>
        <a:p>
          <a:r>
            <a:rPr lang="fi-FI" dirty="0"/>
            <a:t>Ammattietiikka</a:t>
          </a:r>
          <a:endParaRPr lang="en-US" dirty="0"/>
        </a:p>
      </dgm:t>
    </dgm:pt>
    <dgm:pt modelId="{B62B8C9B-C2F8-4BF5-8B27-C252DDFBA373}" type="parTrans" cxnId="{C66A5140-0844-4408-9EEE-DEE619DF19B7}">
      <dgm:prSet/>
      <dgm:spPr/>
      <dgm:t>
        <a:bodyPr/>
        <a:lstStyle/>
        <a:p>
          <a:endParaRPr lang="en-US"/>
        </a:p>
      </dgm:t>
    </dgm:pt>
    <dgm:pt modelId="{5A229C1C-03EB-47AD-92EB-4C65BF61C88F}" type="sibTrans" cxnId="{C66A5140-0844-4408-9EEE-DEE619DF19B7}">
      <dgm:prSet/>
      <dgm:spPr/>
      <dgm:t>
        <a:bodyPr/>
        <a:lstStyle/>
        <a:p>
          <a:endParaRPr lang="en-US"/>
        </a:p>
      </dgm:t>
    </dgm:pt>
    <dgm:pt modelId="{642270E8-4E7F-45F1-BAFC-017F0BB108DC}">
      <dgm:prSet/>
      <dgm:spPr/>
      <dgm:t>
        <a:bodyPr/>
        <a:lstStyle/>
        <a:p>
          <a:r>
            <a:rPr lang="fi-FI" dirty="0"/>
            <a:t>Sote: hyvinvointialueet ja yksityiset työnantajat</a:t>
          </a:r>
          <a:endParaRPr lang="en-US" dirty="0"/>
        </a:p>
      </dgm:t>
    </dgm:pt>
    <dgm:pt modelId="{6510F881-A44F-41FF-87A0-117B4E61AB2C}" type="parTrans" cxnId="{A2841B45-E3E8-46DA-8A17-34CF6A9F9B87}">
      <dgm:prSet/>
      <dgm:spPr/>
      <dgm:t>
        <a:bodyPr/>
        <a:lstStyle/>
        <a:p>
          <a:endParaRPr lang="en-US"/>
        </a:p>
      </dgm:t>
    </dgm:pt>
    <dgm:pt modelId="{7FF447F3-731E-4455-8A81-A4F78969F492}" type="sibTrans" cxnId="{A2841B45-E3E8-46DA-8A17-34CF6A9F9B87}">
      <dgm:prSet/>
      <dgm:spPr/>
      <dgm:t>
        <a:bodyPr/>
        <a:lstStyle/>
        <a:p>
          <a:endParaRPr lang="en-US"/>
        </a:p>
      </dgm:t>
    </dgm:pt>
    <dgm:pt modelId="{3377D9DC-1F01-4D8F-B542-E329BCED09B6}">
      <dgm:prSet/>
      <dgm:spPr/>
      <dgm:t>
        <a:bodyPr/>
        <a:lstStyle/>
        <a:p>
          <a:r>
            <a:rPr lang="fi-FI" dirty="0"/>
            <a:t>Varhaiskasvatus: kunnat ja yksityiset työnantajat  </a:t>
          </a:r>
          <a:endParaRPr lang="en-US" dirty="0"/>
        </a:p>
      </dgm:t>
    </dgm:pt>
    <dgm:pt modelId="{B37B879D-EDBD-4DD6-B7B9-2FE3CA19B783}" type="parTrans" cxnId="{FB8C952E-2E30-42F9-AC97-16E52A7DB57D}">
      <dgm:prSet/>
      <dgm:spPr/>
      <dgm:t>
        <a:bodyPr/>
        <a:lstStyle/>
        <a:p>
          <a:endParaRPr lang="en-US"/>
        </a:p>
      </dgm:t>
    </dgm:pt>
    <dgm:pt modelId="{446D52AF-44D3-41A9-90A0-DCF297388C31}" type="sibTrans" cxnId="{FB8C952E-2E30-42F9-AC97-16E52A7DB57D}">
      <dgm:prSet/>
      <dgm:spPr/>
      <dgm:t>
        <a:bodyPr/>
        <a:lstStyle/>
        <a:p>
          <a:endParaRPr lang="en-US"/>
        </a:p>
      </dgm:t>
    </dgm:pt>
    <dgm:pt modelId="{82BC6AE7-27F3-4249-AB09-23EEDA904C27}">
      <dgm:prSet/>
      <dgm:spPr/>
      <dgm:t>
        <a:bodyPr/>
        <a:lstStyle/>
        <a:p>
          <a:r>
            <a:rPr lang="fi-FI" dirty="0"/>
            <a:t>Työolosuhteet, työhyvinvointi, työturvallisuus</a:t>
          </a:r>
          <a:endParaRPr lang="en-US" dirty="0"/>
        </a:p>
      </dgm:t>
    </dgm:pt>
    <dgm:pt modelId="{F42C6001-C78F-43E6-82B2-294462BB6402}" type="parTrans" cxnId="{226126A9-19D6-4FFA-BDA0-81D3BB441FFF}">
      <dgm:prSet/>
      <dgm:spPr/>
      <dgm:t>
        <a:bodyPr/>
        <a:lstStyle/>
        <a:p>
          <a:endParaRPr lang="en-US"/>
        </a:p>
      </dgm:t>
    </dgm:pt>
    <dgm:pt modelId="{40CF830D-C7F9-4B0A-9D10-408F0B1BE11C}" type="sibTrans" cxnId="{226126A9-19D6-4FFA-BDA0-81D3BB441FFF}">
      <dgm:prSet/>
      <dgm:spPr/>
      <dgm:t>
        <a:bodyPr/>
        <a:lstStyle/>
        <a:p>
          <a:endParaRPr lang="en-US"/>
        </a:p>
      </dgm:t>
    </dgm:pt>
    <dgm:pt modelId="{7EA018BF-B772-4FFF-AB78-1E6E1A397642}">
      <dgm:prSet/>
      <dgm:spPr/>
      <dgm:t>
        <a:bodyPr/>
        <a:lstStyle/>
        <a:p>
          <a:r>
            <a:rPr lang="fi-FI" dirty="0"/>
            <a:t>Korkeakoulutus ja korkeakoulupolitiikka</a:t>
          </a:r>
          <a:endParaRPr lang="en-US" dirty="0"/>
        </a:p>
      </dgm:t>
    </dgm:pt>
    <dgm:pt modelId="{785B500F-3E01-4C2A-9884-12DD44FC644C}" type="parTrans" cxnId="{60B0D50E-E784-471B-8A59-3BE732C8261D}">
      <dgm:prSet/>
      <dgm:spPr/>
      <dgm:t>
        <a:bodyPr/>
        <a:lstStyle/>
        <a:p>
          <a:endParaRPr lang="en-US"/>
        </a:p>
      </dgm:t>
    </dgm:pt>
    <dgm:pt modelId="{BD87C414-732F-485F-A8C0-50022D448F90}" type="sibTrans" cxnId="{60B0D50E-E784-471B-8A59-3BE732C8261D}">
      <dgm:prSet/>
      <dgm:spPr/>
      <dgm:t>
        <a:bodyPr/>
        <a:lstStyle/>
        <a:p>
          <a:endParaRPr lang="en-US"/>
        </a:p>
      </dgm:t>
    </dgm:pt>
    <dgm:pt modelId="{7548D49F-C625-4E2E-AAF8-D25F4C834AB8}">
      <dgm:prSet/>
      <dgm:spPr/>
      <dgm:t>
        <a:bodyPr/>
        <a:lstStyle/>
        <a:p>
          <a:r>
            <a:rPr lang="fi-FI" dirty="0"/>
            <a:t>Kansainväliset asiat </a:t>
          </a:r>
          <a:endParaRPr lang="en-US" dirty="0"/>
        </a:p>
      </dgm:t>
    </dgm:pt>
    <dgm:pt modelId="{0BE2FDC8-2BE9-48DB-A556-E60AA079D9B8}" type="parTrans" cxnId="{479564E7-E015-45D5-A1F1-5FE65B8A009F}">
      <dgm:prSet/>
      <dgm:spPr/>
      <dgm:t>
        <a:bodyPr/>
        <a:lstStyle/>
        <a:p>
          <a:endParaRPr lang="en-US"/>
        </a:p>
      </dgm:t>
    </dgm:pt>
    <dgm:pt modelId="{FFB14724-F3A4-4E54-B80A-2F1AC3905003}" type="sibTrans" cxnId="{479564E7-E015-45D5-A1F1-5FE65B8A009F}">
      <dgm:prSet/>
      <dgm:spPr/>
      <dgm:t>
        <a:bodyPr/>
        <a:lstStyle/>
        <a:p>
          <a:endParaRPr lang="en-US"/>
        </a:p>
      </dgm:t>
    </dgm:pt>
    <dgm:pt modelId="{5FBFF2E3-6C8A-49E0-806A-364B91B55311}">
      <dgm:prSet custT="1"/>
      <dgm:spPr/>
      <dgm:t>
        <a:bodyPr/>
        <a:lstStyle/>
        <a:p>
          <a:r>
            <a:rPr lang="fi-FI" sz="2400" dirty="0"/>
            <a:t>Vaikuttaminen poliittisiin päättäjiin  </a:t>
          </a:r>
        </a:p>
      </dgm:t>
    </dgm:pt>
    <dgm:pt modelId="{F3890870-6134-4FC6-934A-0C6ADAFAF3C0}" type="parTrans" cxnId="{9135652E-46D1-4E34-A2C9-CC9B53FCB17D}">
      <dgm:prSet/>
      <dgm:spPr/>
      <dgm:t>
        <a:bodyPr/>
        <a:lstStyle/>
        <a:p>
          <a:endParaRPr lang="fi-FI"/>
        </a:p>
      </dgm:t>
    </dgm:pt>
    <dgm:pt modelId="{CAC4F3CB-A6AB-4957-82D1-03D8326E70BC}" type="sibTrans" cxnId="{9135652E-46D1-4E34-A2C9-CC9B53FCB17D}">
      <dgm:prSet/>
      <dgm:spPr/>
      <dgm:t>
        <a:bodyPr/>
        <a:lstStyle/>
        <a:p>
          <a:endParaRPr lang="fi-FI"/>
        </a:p>
      </dgm:t>
    </dgm:pt>
    <dgm:pt modelId="{414E25C2-094D-4457-9AF3-CD026DC1B017}" type="pres">
      <dgm:prSet presAssocID="{64531C79-8572-4EB3-A1F9-994AD3B84E60}" presName="diagram" presStyleCnt="0">
        <dgm:presLayoutVars>
          <dgm:dir/>
          <dgm:resizeHandles val="exact"/>
        </dgm:presLayoutVars>
      </dgm:prSet>
      <dgm:spPr/>
    </dgm:pt>
    <dgm:pt modelId="{20A91D96-05EE-4867-B3FC-EBD0ECD7EB67}" type="pres">
      <dgm:prSet presAssocID="{BDD74751-0EE3-4FAC-9074-B3300C75F912}" presName="node" presStyleLbl="node1" presStyleIdx="0" presStyleCnt="9">
        <dgm:presLayoutVars>
          <dgm:bulletEnabled val="1"/>
        </dgm:presLayoutVars>
      </dgm:prSet>
      <dgm:spPr/>
    </dgm:pt>
    <dgm:pt modelId="{8A77D5AD-88CE-40D4-9BAF-41C2A12915D7}" type="pres">
      <dgm:prSet presAssocID="{4F5EE296-3121-4E4C-8D22-B2B1DF56CE56}" presName="sibTrans" presStyleCnt="0"/>
      <dgm:spPr/>
    </dgm:pt>
    <dgm:pt modelId="{F8334407-F447-4F12-B67F-D4214F943AB9}" type="pres">
      <dgm:prSet presAssocID="{10D0D31E-8EB8-4EDF-B471-CB61AC17A4E4}" presName="node" presStyleLbl="node1" presStyleIdx="1" presStyleCnt="9">
        <dgm:presLayoutVars>
          <dgm:bulletEnabled val="1"/>
        </dgm:presLayoutVars>
      </dgm:prSet>
      <dgm:spPr/>
    </dgm:pt>
    <dgm:pt modelId="{C018EAD8-58EB-4CFE-929E-484039B21F38}" type="pres">
      <dgm:prSet presAssocID="{A652FE0B-A5DA-4322-9764-A9170C967697}" presName="sibTrans" presStyleCnt="0"/>
      <dgm:spPr/>
    </dgm:pt>
    <dgm:pt modelId="{0DD91361-535C-4D36-919D-98202241A810}" type="pres">
      <dgm:prSet presAssocID="{CA69D324-1DFC-4A2E-BB43-8C971C6023CB}" presName="node" presStyleLbl="node1" presStyleIdx="2" presStyleCnt="9">
        <dgm:presLayoutVars>
          <dgm:bulletEnabled val="1"/>
        </dgm:presLayoutVars>
      </dgm:prSet>
      <dgm:spPr/>
    </dgm:pt>
    <dgm:pt modelId="{F6945C66-5D58-472B-8872-068F311697B9}" type="pres">
      <dgm:prSet presAssocID="{5A229C1C-03EB-47AD-92EB-4C65BF61C88F}" presName="sibTrans" presStyleCnt="0"/>
      <dgm:spPr/>
    </dgm:pt>
    <dgm:pt modelId="{7751BF97-F894-4D4F-A301-D84FA2E53993}" type="pres">
      <dgm:prSet presAssocID="{642270E8-4E7F-45F1-BAFC-017F0BB108DC}" presName="node" presStyleLbl="node1" presStyleIdx="3" presStyleCnt="9">
        <dgm:presLayoutVars>
          <dgm:bulletEnabled val="1"/>
        </dgm:presLayoutVars>
      </dgm:prSet>
      <dgm:spPr/>
    </dgm:pt>
    <dgm:pt modelId="{002D53CF-7AC4-4183-BF8B-CBB0C05665BC}" type="pres">
      <dgm:prSet presAssocID="{7FF447F3-731E-4455-8A81-A4F78969F492}" presName="sibTrans" presStyleCnt="0"/>
      <dgm:spPr/>
    </dgm:pt>
    <dgm:pt modelId="{8D4D702C-E4B1-4891-B609-86B8F1413959}" type="pres">
      <dgm:prSet presAssocID="{3377D9DC-1F01-4D8F-B542-E329BCED09B6}" presName="node" presStyleLbl="node1" presStyleIdx="4" presStyleCnt="9">
        <dgm:presLayoutVars>
          <dgm:bulletEnabled val="1"/>
        </dgm:presLayoutVars>
      </dgm:prSet>
      <dgm:spPr/>
    </dgm:pt>
    <dgm:pt modelId="{A2CFF2BF-75BD-4AAB-B8BA-B40D75AF24AB}" type="pres">
      <dgm:prSet presAssocID="{446D52AF-44D3-41A9-90A0-DCF297388C31}" presName="sibTrans" presStyleCnt="0"/>
      <dgm:spPr/>
    </dgm:pt>
    <dgm:pt modelId="{CBBB4212-7EB5-4A0D-8A5D-DE71EC93920C}" type="pres">
      <dgm:prSet presAssocID="{82BC6AE7-27F3-4249-AB09-23EEDA904C27}" presName="node" presStyleLbl="node1" presStyleIdx="5" presStyleCnt="9">
        <dgm:presLayoutVars>
          <dgm:bulletEnabled val="1"/>
        </dgm:presLayoutVars>
      </dgm:prSet>
      <dgm:spPr/>
    </dgm:pt>
    <dgm:pt modelId="{5F9A8C92-ACD3-4251-A5A9-A0949632C94F}" type="pres">
      <dgm:prSet presAssocID="{40CF830D-C7F9-4B0A-9D10-408F0B1BE11C}" presName="sibTrans" presStyleCnt="0"/>
      <dgm:spPr/>
    </dgm:pt>
    <dgm:pt modelId="{C95D2555-94DE-4DA6-ADF3-C6462D6E2CDA}" type="pres">
      <dgm:prSet presAssocID="{7EA018BF-B772-4FFF-AB78-1E6E1A397642}" presName="node" presStyleLbl="node1" presStyleIdx="6" presStyleCnt="9">
        <dgm:presLayoutVars>
          <dgm:bulletEnabled val="1"/>
        </dgm:presLayoutVars>
      </dgm:prSet>
      <dgm:spPr/>
    </dgm:pt>
    <dgm:pt modelId="{3D209B2E-4314-4C80-9C81-77DC7D36F6CB}" type="pres">
      <dgm:prSet presAssocID="{BD87C414-732F-485F-A8C0-50022D448F90}" presName="sibTrans" presStyleCnt="0"/>
      <dgm:spPr/>
    </dgm:pt>
    <dgm:pt modelId="{AFC491D4-7F8D-4C23-95D2-11F95E33F9AF}" type="pres">
      <dgm:prSet presAssocID="{7548D49F-C625-4E2E-AAF8-D25F4C834AB8}" presName="node" presStyleLbl="node1" presStyleIdx="7" presStyleCnt="9">
        <dgm:presLayoutVars>
          <dgm:bulletEnabled val="1"/>
        </dgm:presLayoutVars>
      </dgm:prSet>
      <dgm:spPr/>
    </dgm:pt>
    <dgm:pt modelId="{E9439317-59A2-40D7-80F6-ABC1F73ABBC6}" type="pres">
      <dgm:prSet presAssocID="{FFB14724-F3A4-4E54-B80A-2F1AC3905003}" presName="sibTrans" presStyleCnt="0"/>
      <dgm:spPr/>
    </dgm:pt>
    <dgm:pt modelId="{DA88BFF9-808B-4BE8-A4CA-A3B16D291B6C}" type="pres">
      <dgm:prSet presAssocID="{5FBFF2E3-6C8A-49E0-806A-364B91B55311}" presName="node" presStyleLbl="node1" presStyleIdx="8" presStyleCnt="9" custScaleX="426173" custScaleY="36062">
        <dgm:presLayoutVars>
          <dgm:bulletEnabled val="1"/>
        </dgm:presLayoutVars>
      </dgm:prSet>
      <dgm:spPr/>
    </dgm:pt>
  </dgm:ptLst>
  <dgm:cxnLst>
    <dgm:cxn modelId="{C7F29805-CB4B-4EF3-AF6A-D674E06B0D41}" type="presOf" srcId="{BDD74751-0EE3-4FAC-9074-B3300C75F912}" destId="{20A91D96-05EE-4867-B3FC-EBD0ECD7EB67}" srcOrd="0" destOrd="0" presId="urn:microsoft.com/office/officeart/2005/8/layout/default"/>
    <dgm:cxn modelId="{60B0D50E-E784-471B-8A59-3BE732C8261D}" srcId="{64531C79-8572-4EB3-A1F9-994AD3B84E60}" destId="{7EA018BF-B772-4FFF-AB78-1E6E1A397642}" srcOrd="6" destOrd="0" parTransId="{785B500F-3E01-4C2A-9884-12DD44FC644C}" sibTransId="{BD87C414-732F-485F-A8C0-50022D448F90}"/>
    <dgm:cxn modelId="{D1B92F14-0C88-48DB-91A2-0AFA6051BE0D}" type="presOf" srcId="{3377D9DC-1F01-4D8F-B542-E329BCED09B6}" destId="{8D4D702C-E4B1-4891-B609-86B8F1413959}" srcOrd="0" destOrd="0" presId="urn:microsoft.com/office/officeart/2005/8/layout/default"/>
    <dgm:cxn modelId="{9135652E-46D1-4E34-A2C9-CC9B53FCB17D}" srcId="{64531C79-8572-4EB3-A1F9-994AD3B84E60}" destId="{5FBFF2E3-6C8A-49E0-806A-364B91B55311}" srcOrd="8" destOrd="0" parTransId="{F3890870-6134-4FC6-934A-0C6ADAFAF3C0}" sibTransId="{CAC4F3CB-A6AB-4957-82D1-03D8326E70BC}"/>
    <dgm:cxn modelId="{FB8C952E-2E30-42F9-AC97-16E52A7DB57D}" srcId="{64531C79-8572-4EB3-A1F9-994AD3B84E60}" destId="{3377D9DC-1F01-4D8F-B542-E329BCED09B6}" srcOrd="4" destOrd="0" parTransId="{B37B879D-EDBD-4DD6-B7B9-2FE3CA19B783}" sibTransId="{446D52AF-44D3-41A9-90A0-DCF297388C31}"/>
    <dgm:cxn modelId="{B583BC37-54F8-44F2-B953-87AF618FB045}" type="presOf" srcId="{5FBFF2E3-6C8A-49E0-806A-364B91B55311}" destId="{DA88BFF9-808B-4BE8-A4CA-A3B16D291B6C}" srcOrd="0" destOrd="0" presId="urn:microsoft.com/office/officeart/2005/8/layout/default"/>
    <dgm:cxn modelId="{C66A5140-0844-4408-9EEE-DEE619DF19B7}" srcId="{64531C79-8572-4EB3-A1F9-994AD3B84E60}" destId="{CA69D324-1DFC-4A2E-BB43-8C971C6023CB}" srcOrd="2" destOrd="0" parTransId="{B62B8C9B-C2F8-4BF5-8B27-C252DDFBA373}" sibTransId="{5A229C1C-03EB-47AD-92EB-4C65BF61C88F}"/>
    <dgm:cxn modelId="{CBFB1F63-C7B2-4F2A-AD34-8B9C728830B1}" type="presOf" srcId="{10D0D31E-8EB8-4EDF-B471-CB61AC17A4E4}" destId="{F8334407-F447-4F12-B67F-D4214F943AB9}" srcOrd="0" destOrd="0" presId="urn:microsoft.com/office/officeart/2005/8/layout/default"/>
    <dgm:cxn modelId="{A2841B45-E3E8-46DA-8A17-34CF6A9F9B87}" srcId="{64531C79-8572-4EB3-A1F9-994AD3B84E60}" destId="{642270E8-4E7F-45F1-BAFC-017F0BB108DC}" srcOrd="3" destOrd="0" parTransId="{6510F881-A44F-41FF-87A0-117B4E61AB2C}" sibTransId="{7FF447F3-731E-4455-8A81-A4F78969F492}"/>
    <dgm:cxn modelId="{E0DC0350-920C-450F-98DA-324BC9514A1A}" srcId="{64531C79-8572-4EB3-A1F9-994AD3B84E60}" destId="{BDD74751-0EE3-4FAC-9074-B3300C75F912}" srcOrd="0" destOrd="0" parTransId="{FDFBD644-54F6-43C7-9336-E2B7777F6AE8}" sibTransId="{4F5EE296-3121-4E4C-8D22-B2B1DF56CE56}"/>
    <dgm:cxn modelId="{DB4F8955-66B1-4EE5-8491-F2BAEC12A36D}" type="presOf" srcId="{CA69D324-1DFC-4A2E-BB43-8C971C6023CB}" destId="{0DD91361-535C-4D36-919D-98202241A810}" srcOrd="0" destOrd="0" presId="urn:microsoft.com/office/officeart/2005/8/layout/default"/>
    <dgm:cxn modelId="{7BB3DF58-DA28-43B5-AFEF-6074EA4E6AAD}" type="presOf" srcId="{64531C79-8572-4EB3-A1F9-994AD3B84E60}" destId="{414E25C2-094D-4457-9AF3-CD026DC1B017}" srcOrd="0" destOrd="0" presId="urn:microsoft.com/office/officeart/2005/8/layout/default"/>
    <dgm:cxn modelId="{33B1F684-FEE3-4FA3-971A-3C8395B0D9D0}" type="presOf" srcId="{642270E8-4E7F-45F1-BAFC-017F0BB108DC}" destId="{7751BF97-F894-4D4F-A301-D84FA2E53993}" srcOrd="0" destOrd="0" presId="urn:microsoft.com/office/officeart/2005/8/layout/default"/>
    <dgm:cxn modelId="{CF532396-A80B-4945-985D-1379D86485CD}" type="presOf" srcId="{82BC6AE7-27F3-4249-AB09-23EEDA904C27}" destId="{CBBB4212-7EB5-4A0D-8A5D-DE71EC93920C}" srcOrd="0" destOrd="0" presId="urn:microsoft.com/office/officeart/2005/8/layout/default"/>
    <dgm:cxn modelId="{226126A9-19D6-4FFA-BDA0-81D3BB441FFF}" srcId="{64531C79-8572-4EB3-A1F9-994AD3B84E60}" destId="{82BC6AE7-27F3-4249-AB09-23EEDA904C27}" srcOrd="5" destOrd="0" parTransId="{F42C6001-C78F-43E6-82B2-294462BB6402}" sibTransId="{40CF830D-C7F9-4B0A-9D10-408F0B1BE11C}"/>
    <dgm:cxn modelId="{154107D3-F6F8-4549-B050-F4993E92608C}" type="presOf" srcId="{7548D49F-C625-4E2E-AAF8-D25F4C834AB8}" destId="{AFC491D4-7F8D-4C23-95D2-11F95E33F9AF}" srcOrd="0" destOrd="0" presId="urn:microsoft.com/office/officeart/2005/8/layout/default"/>
    <dgm:cxn modelId="{0E7EACD4-0983-4F81-BBFF-650F1AFD9D5F}" type="presOf" srcId="{7EA018BF-B772-4FFF-AB78-1E6E1A397642}" destId="{C95D2555-94DE-4DA6-ADF3-C6462D6E2CDA}" srcOrd="0" destOrd="0" presId="urn:microsoft.com/office/officeart/2005/8/layout/default"/>
    <dgm:cxn modelId="{479564E7-E015-45D5-A1F1-5FE65B8A009F}" srcId="{64531C79-8572-4EB3-A1F9-994AD3B84E60}" destId="{7548D49F-C625-4E2E-AAF8-D25F4C834AB8}" srcOrd="7" destOrd="0" parTransId="{0BE2FDC8-2BE9-48DB-A556-E60AA079D9B8}" sibTransId="{FFB14724-F3A4-4E54-B80A-2F1AC3905003}"/>
    <dgm:cxn modelId="{4DB644F7-17EB-4594-B9D7-1E093E2FE184}" srcId="{64531C79-8572-4EB3-A1F9-994AD3B84E60}" destId="{10D0D31E-8EB8-4EDF-B471-CB61AC17A4E4}" srcOrd="1" destOrd="0" parTransId="{F47C8381-FC28-4202-AB44-DB31B8ECC0FC}" sibTransId="{A652FE0B-A5DA-4322-9764-A9170C967697}"/>
    <dgm:cxn modelId="{CB27955A-0E9B-43C1-BD19-5585EA7999EA}" type="presParOf" srcId="{414E25C2-094D-4457-9AF3-CD026DC1B017}" destId="{20A91D96-05EE-4867-B3FC-EBD0ECD7EB67}" srcOrd="0" destOrd="0" presId="urn:microsoft.com/office/officeart/2005/8/layout/default"/>
    <dgm:cxn modelId="{5E82A248-2916-4E0E-9854-1F12BC06F66E}" type="presParOf" srcId="{414E25C2-094D-4457-9AF3-CD026DC1B017}" destId="{8A77D5AD-88CE-40D4-9BAF-41C2A12915D7}" srcOrd="1" destOrd="0" presId="urn:microsoft.com/office/officeart/2005/8/layout/default"/>
    <dgm:cxn modelId="{AEA9BDBB-5AE8-4D83-AFD8-26B000F60160}" type="presParOf" srcId="{414E25C2-094D-4457-9AF3-CD026DC1B017}" destId="{F8334407-F447-4F12-B67F-D4214F943AB9}" srcOrd="2" destOrd="0" presId="urn:microsoft.com/office/officeart/2005/8/layout/default"/>
    <dgm:cxn modelId="{224DAD74-9B92-4B81-AE54-D0DC65B8D03A}" type="presParOf" srcId="{414E25C2-094D-4457-9AF3-CD026DC1B017}" destId="{C018EAD8-58EB-4CFE-929E-484039B21F38}" srcOrd="3" destOrd="0" presId="urn:microsoft.com/office/officeart/2005/8/layout/default"/>
    <dgm:cxn modelId="{92AFB301-5FAF-4884-AACD-EB35A0A3343C}" type="presParOf" srcId="{414E25C2-094D-4457-9AF3-CD026DC1B017}" destId="{0DD91361-535C-4D36-919D-98202241A810}" srcOrd="4" destOrd="0" presId="urn:microsoft.com/office/officeart/2005/8/layout/default"/>
    <dgm:cxn modelId="{19CA0C59-0035-49EA-970E-FFC87C4EB22E}" type="presParOf" srcId="{414E25C2-094D-4457-9AF3-CD026DC1B017}" destId="{F6945C66-5D58-472B-8872-068F311697B9}" srcOrd="5" destOrd="0" presId="urn:microsoft.com/office/officeart/2005/8/layout/default"/>
    <dgm:cxn modelId="{E6EE3634-1E23-4057-B4A2-AD2721EB3D79}" type="presParOf" srcId="{414E25C2-094D-4457-9AF3-CD026DC1B017}" destId="{7751BF97-F894-4D4F-A301-D84FA2E53993}" srcOrd="6" destOrd="0" presId="urn:microsoft.com/office/officeart/2005/8/layout/default"/>
    <dgm:cxn modelId="{CC620724-CA74-4C90-B5B9-2B2D905E8F81}" type="presParOf" srcId="{414E25C2-094D-4457-9AF3-CD026DC1B017}" destId="{002D53CF-7AC4-4183-BF8B-CBB0C05665BC}" srcOrd="7" destOrd="0" presId="urn:microsoft.com/office/officeart/2005/8/layout/default"/>
    <dgm:cxn modelId="{C8799CFF-986F-4989-A29F-7666A5AFF0ED}" type="presParOf" srcId="{414E25C2-094D-4457-9AF3-CD026DC1B017}" destId="{8D4D702C-E4B1-4891-B609-86B8F1413959}" srcOrd="8" destOrd="0" presId="urn:microsoft.com/office/officeart/2005/8/layout/default"/>
    <dgm:cxn modelId="{0906525C-D368-4565-8745-050CA3947B54}" type="presParOf" srcId="{414E25C2-094D-4457-9AF3-CD026DC1B017}" destId="{A2CFF2BF-75BD-4AAB-B8BA-B40D75AF24AB}" srcOrd="9" destOrd="0" presId="urn:microsoft.com/office/officeart/2005/8/layout/default"/>
    <dgm:cxn modelId="{653A776B-724F-4E2A-8579-D45211D5CFF6}" type="presParOf" srcId="{414E25C2-094D-4457-9AF3-CD026DC1B017}" destId="{CBBB4212-7EB5-4A0D-8A5D-DE71EC93920C}" srcOrd="10" destOrd="0" presId="urn:microsoft.com/office/officeart/2005/8/layout/default"/>
    <dgm:cxn modelId="{E8A3142F-8C50-47B4-8B5D-461A92479711}" type="presParOf" srcId="{414E25C2-094D-4457-9AF3-CD026DC1B017}" destId="{5F9A8C92-ACD3-4251-A5A9-A0949632C94F}" srcOrd="11" destOrd="0" presId="urn:microsoft.com/office/officeart/2005/8/layout/default"/>
    <dgm:cxn modelId="{BB58A1A9-B869-4C9F-9984-D8DC067A2351}" type="presParOf" srcId="{414E25C2-094D-4457-9AF3-CD026DC1B017}" destId="{C95D2555-94DE-4DA6-ADF3-C6462D6E2CDA}" srcOrd="12" destOrd="0" presId="urn:microsoft.com/office/officeart/2005/8/layout/default"/>
    <dgm:cxn modelId="{F78F8533-13FC-4EAC-9B8D-F3F70B17FB30}" type="presParOf" srcId="{414E25C2-094D-4457-9AF3-CD026DC1B017}" destId="{3D209B2E-4314-4C80-9C81-77DC7D36F6CB}" srcOrd="13" destOrd="0" presId="urn:microsoft.com/office/officeart/2005/8/layout/default"/>
    <dgm:cxn modelId="{CF697895-297A-41AE-A77B-34D0EC573FEA}" type="presParOf" srcId="{414E25C2-094D-4457-9AF3-CD026DC1B017}" destId="{AFC491D4-7F8D-4C23-95D2-11F95E33F9AF}" srcOrd="14" destOrd="0" presId="urn:microsoft.com/office/officeart/2005/8/layout/default"/>
    <dgm:cxn modelId="{26E794A7-3F29-4851-8515-BE11777C76A5}" type="presParOf" srcId="{414E25C2-094D-4457-9AF3-CD026DC1B017}" destId="{E9439317-59A2-40D7-80F6-ABC1F73ABBC6}" srcOrd="15" destOrd="0" presId="urn:microsoft.com/office/officeart/2005/8/layout/default"/>
    <dgm:cxn modelId="{4A1930E7-B921-43EB-ABDC-190E73955AAE}" type="presParOf" srcId="{414E25C2-094D-4457-9AF3-CD026DC1B017}" destId="{DA88BFF9-808B-4BE8-A4CA-A3B16D291B6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91D96-05EE-4867-B3FC-EBD0ECD7EB67}">
      <dsp:nvSpPr>
        <dsp:cNvPr id="0" name=""/>
        <dsp:cNvSpPr/>
      </dsp:nvSpPr>
      <dsp:spPr>
        <a:xfrm>
          <a:off x="3377" y="88851"/>
          <a:ext cx="2679793" cy="1607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Sosiaalihuollon ammatinharjoittaminen </a:t>
          </a:r>
          <a:endParaRPr lang="en-US" sz="2000" kern="1200" dirty="0"/>
        </a:p>
      </dsp:txBody>
      <dsp:txXfrm>
        <a:off x="3377" y="88851"/>
        <a:ext cx="2679793" cy="1607875"/>
      </dsp:txXfrm>
    </dsp:sp>
    <dsp:sp modelId="{F8334407-F447-4F12-B67F-D4214F943AB9}">
      <dsp:nvSpPr>
        <dsp:cNvPr id="0" name=""/>
        <dsp:cNvSpPr/>
      </dsp:nvSpPr>
      <dsp:spPr>
        <a:xfrm>
          <a:off x="2951150" y="88851"/>
          <a:ext cx="2679793" cy="1607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Sosiaalihuollon yleis- ja erityislainsäädäntö</a:t>
          </a:r>
          <a:endParaRPr lang="en-US" sz="2000" kern="1200" dirty="0"/>
        </a:p>
      </dsp:txBody>
      <dsp:txXfrm>
        <a:off x="2951150" y="88851"/>
        <a:ext cx="2679793" cy="1607875"/>
      </dsp:txXfrm>
    </dsp:sp>
    <dsp:sp modelId="{0DD91361-535C-4D36-919D-98202241A810}">
      <dsp:nvSpPr>
        <dsp:cNvPr id="0" name=""/>
        <dsp:cNvSpPr/>
      </dsp:nvSpPr>
      <dsp:spPr>
        <a:xfrm>
          <a:off x="5898923" y="88851"/>
          <a:ext cx="2679793" cy="1607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Ammattietiikka</a:t>
          </a:r>
          <a:endParaRPr lang="en-US" sz="2000" kern="1200" dirty="0"/>
        </a:p>
      </dsp:txBody>
      <dsp:txXfrm>
        <a:off x="5898923" y="88851"/>
        <a:ext cx="2679793" cy="1607875"/>
      </dsp:txXfrm>
    </dsp:sp>
    <dsp:sp modelId="{7751BF97-F894-4D4F-A301-D84FA2E53993}">
      <dsp:nvSpPr>
        <dsp:cNvPr id="0" name=""/>
        <dsp:cNvSpPr/>
      </dsp:nvSpPr>
      <dsp:spPr>
        <a:xfrm>
          <a:off x="8846695" y="88851"/>
          <a:ext cx="2679793" cy="1607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Sote: hyvinvointialueet ja yksityiset työnantajat</a:t>
          </a:r>
          <a:endParaRPr lang="en-US" sz="2000" kern="1200" dirty="0"/>
        </a:p>
      </dsp:txBody>
      <dsp:txXfrm>
        <a:off x="8846695" y="88851"/>
        <a:ext cx="2679793" cy="1607875"/>
      </dsp:txXfrm>
    </dsp:sp>
    <dsp:sp modelId="{8D4D702C-E4B1-4891-B609-86B8F1413959}">
      <dsp:nvSpPr>
        <dsp:cNvPr id="0" name=""/>
        <dsp:cNvSpPr/>
      </dsp:nvSpPr>
      <dsp:spPr>
        <a:xfrm>
          <a:off x="3377" y="1964706"/>
          <a:ext cx="2679793" cy="1607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Varhaiskasvatus: kunnat ja yksityiset työnantajat  </a:t>
          </a:r>
          <a:endParaRPr lang="en-US" sz="2000" kern="1200" dirty="0"/>
        </a:p>
      </dsp:txBody>
      <dsp:txXfrm>
        <a:off x="3377" y="1964706"/>
        <a:ext cx="2679793" cy="1607875"/>
      </dsp:txXfrm>
    </dsp:sp>
    <dsp:sp modelId="{CBBB4212-7EB5-4A0D-8A5D-DE71EC93920C}">
      <dsp:nvSpPr>
        <dsp:cNvPr id="0" name=""/>
        <dsp:cNvSpPr/>
      </dsp:nvSpPr>
      <dsp:spPr>
        <a:xfrm>
          <a:off x="2951150" y="1964706"/>
          <a:ext cx="2679793" cy="1607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Työolosuhteet, työhyvinvointi, työturvallisuus</a:t>
          </a:r>
          <a:endParaRPr lang="en-US" sz="2000" kern="1200" dirty="0"/>
        </a:p>
      </dsp:txBody>
      <dsp:txXfrm>
        <a:off x="2951150" y="1964706"/>
        <a:ext cx="2679793" cy="1607875"/>
      </dsp:txXfrm>
    </dsp:sp>
    <dsp:sp modelId="{C95D2555-94DE-4DA6-ADF3-C6462D6E2CDA}">
      <dsp:nvSpPr>
        <dsp:cNvPr id="0" name=""/>
        <dsp:cNvSpPr/>
      </dsp:nvSpPr>
      <dsp:spPr>
        <a:xfrm>
          <a:off x="5898923" y="1964706"/>
          <a:ext cx="2679793" cy="1607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Korkeakoulutus ja korkeakoulupolitiikka</a:t>
          </a:r>
          <a:endParaRPr lang="en-US" sz="2000" kern="1200" dirty="0"/>
        </a:p>
      </dsp:txBody>
      <dsp:txXfrm>
        <a:off x="5898923" y="1964706"/>
        <a:ext cx="2679793" cy="1607875"/>
      </dsp:txXfrm>
    </dsp:sp>
    <dsp:sp modelId="{AFC491D4-7F8D-4C23-95D2-11F95E33F9AF}">
      <dsp:nvSpPr>
        <dsp:cNvPr id="0" name=""/>
        <dsp:cNvSpPr/>
      </dsp:nvSpPr>
      <dsp:spPr>
        <a:xfrm>
          <a:off x="8846695" y="1964706"/>
          <a:ext cx="2679793" cy="1607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Kansainväliset asiat </a:t>
          </a:r>
          <a:endParaRPr lang="en-US" sz="2000" kern="1200" dirty="0"/>
        </a:p>
      </dsp:txBody>
      <dsp:txXfrm>
        <a:off x="8846695" y="1964706"/>
        <a:ext cx="2679793" cy="1607875"/>
      </dsp:txXfrm>
    </dsp:sp>
    <dsp:sp modelId="{DA88BFF9-808B-4BE8-A4CA-A3B16D291B6C}">
      <dsp:nvSpPr>
        <dsp:cNvPr id="0" name=""/>
        <dsp:cNvSpPr/>
      </dsp:nvSpPr>
      <dsp:spPr>
        <a:xfrm>
          <a:off x="54655" y="3840562"/>
          <a:ext cx="11420555" cy="5798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Vaikuttaminen poliittisiin päättäjiin  </a:t>
          </a:r>
        </a:p>
      </dsp:txBody>
      <dsp:txXfrm>
        <a:off x="54655" y="3840562"/>
        <a:ext cx="11420555" cy="579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49CBE-7B70-465C-8B07-72644725BA7C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E1063-8399-4558-86BA-C67E986142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51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Asiakas- ja potilasasiavastaavat, asiakaslaki, asiakastietolaki jne.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5723B-EECA-B145-B87C-835C7702B3C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76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5723B-EECA-B145-B87C-835C7702B3C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50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5723B-EECA-B145-B87C-835C7702B3C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58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5723B-EECA-B145-B87C-835C7702B3C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17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5723B-EECA-B145-B87C-835C7702B3C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5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490C48F-7698-C74D-9493-834E74EE4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97"/>
            <a:ext cx="6400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93CD723-DA8D-4D64-9AE4-A8056A64A6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216280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or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Jaana Manssila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22B-7E1B-DB4D-A9EE-8DDB3360A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1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8F630B9-4351-204A-8B7B-DC6468C60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B568C4-31AB-4B43-B20F-03E41A8BD6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61506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DED14BD-39AD-4545-AA88-38F8CF26F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9700" y="0"/>
            <a:ext cx="5702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92" y="1122364"/>
            <a:ext cx="5923721" cy="2306637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92" y="3602038"/>
            <a:ext cx="5923720" cy="131783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3F73A9-7C5B-4947-934D-FC0B66C8B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32171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654326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654326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A86D18-0533-D746-BDB3-EAB08CFF6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00" y="0"/>
            <a:ext cx="5562600" cy="68580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06D714-25FC-482E-B04C-8C5DD3B6B7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10224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4FC3B78-FECB-C04B-9103-9B3F94369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735"/>
          <a:stretch/>
        </p:blipFill>
        <p:spPr>
          <a:xfrm>
            <a:off x="6922516" y="0"/>
            <a:ext cx="51597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47" y="908052"/>
            <a:ext cx="636038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47" y="2450306"/>
            <a:ext cx="636038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B8BFA0F-3E2E-4A03-98AB-34AAA85D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327318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E3EE5EA-B4A4-4E4A-82D2-93BAB23DD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3596" y="4130190"/>
            <a:ext cx="3492500" cy="237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1" y="908052"/>
            <a:ext cx="923345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923345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69F0EB4-50DF-449F-A36A-E55DF5094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395880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11131296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299D79-E6AD-4E11-9E15-7C044D00EF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291253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" y="908052"/>
            <a:ext cx="1108862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544" y="2372277"/>
            <a:ext cx="5181600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72277"/>
            <a:ext cx="5477256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80DC9B-00C1-4E60-802F-CBB12C479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25968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76264"/>
            <a:ext cx="11109960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455989"/>
            <a:ext cx="111099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BA199D-B31C-4A6E-BC16-55232AC281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2481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92" y="2450306"/>
            <a:ext cx="11131296" cy="3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D1277FA-4D87-A04D-B880-FBE2B18E1F5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7ABC25-EF33-4C2C-AEE9-BF6E483B0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96983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kunta.fi/FI/vaski/HallituksenEsitys/Sivut/HE_132+2024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uskunta.fi/FI/vaski/Mietinto/Documents/StVM_14+202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kunta.fi/FI/vaski/HallituksenEsitys/Sivut/HE_132+2024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uskunta.fi/FI/vaski/Mietinto/Documents/StVM_14+2024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alentia.lukusali.fi/#/reader/0821da3a-a2e9-11ed-bea4-00155d64030a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kunta.fi/FI/vaski/Mietinto/Documents/StVM_14+2024.pdf" TargetMode="External"/><Relationship Id="rId2" Type="http://schemas.openxmlformats.org/officeDocument/2006/relationships/hyperlink" Target="https://www.eduskunta.fi/FI/vaski/HallituksenEsitys/Sivut/HE_132+2024.asp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entia.fi/tyoelamainfo/ammatit-ja-patevyydet/tyonjako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entia.fi/tyoelamainfo/ammatit-ja-patevyydet/tyonjako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skunta.fi/FI/vaski/HallituksenEsitys/Documents/he_354+2014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skunta.fi/FI/vaski/HallituksenEsitys/Documents/HE_132+2024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kunta.fi/FI/vaski/HallituksenEsitys/Sivut/HE_132+2024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uskunta.fi/FI/vaski/Mietinto/Documents/StVM_14+202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8F5671-BA80-E83C-D89D-698874ECA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353" y="403412"/>
            <a:ext cx="5799060" cy="3989294"/>
          </a:xfrm>
        </p:spPr>
        <p:txBody>
          <a:bodyPr>
            <a:noAutofit/>
          </a:bodyPr>
          <a:lstStyle/>
          <a:p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Sosionomien (AMK) ja sosiaalityöntekijöiden koulutus ja osaaminen sekä työnjako Talentian näkökulmasta</a:t>
            </a:r>
            <a:br>
              <a:rPr lang="fi-FI" sz="4000" dirty="0"/>
            </a:b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sz="4000" dirty="0">
              <a:solidFill>
                <a:schemeClr val="tx2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7A09CD2-E630-BBDD-45D2-2DF83534A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847" y="3908612"/>
            <a:ext cx="5924565" cy="1011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SOAMK työvaliokunta 22.1.2025</a:t>
            </a:r>
            <a:endParaRPr lang="fi-FI" dirty="0">
              <a:cs typeface="Calibri"/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CAF377A-8830-E042-8C95-7132934798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297008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256E9-82F7-B47A-9A9F-D32D7C82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136525"/>
            <a:ext cx="11131296" cy="1128857"/>
          </a:xfrm>
        </p:spPr>
        <p:txBody>
          <a:bodyPr/>
          <a:lstStyle/>
          <a:p>
            <a:r>
              <a:rPr lang="fi-FI" sz="3600" dirty="0">
                <a:cs typeface="Calibri Light" panose="020F0302020204030204" pitchFamily="34" charset="0"/>
              </a:rPr>
              <a:t>Oikeus toimia tilapäisesti sosiaalihuollon laillistetun ammattihenkilön </a:t>
            </a:r>
            <a:r>
              <a:rPr lang="fi-FI" sz="3600" i="1" dirty="0">
                <a:cs typeface="Calibri Light" panose="020F0302020204030204" pitchFamily="34" charset="0"/>
              </a:rPr>
              <a:t>tehtävissä </a:t>
            </a:r>
            <a:r>
              <a:rPr lang="fi-FI" sz="3600" dirty="0">
                <a:cs typeface="Calibri Light" panose="020F0302020204030204" pitchFamily="34" charset="0"/>
              </a:rPr>
              <a:t>(12 §)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FEBAA5-B6C8-F666-FEA9-ECA8F58E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163783"/>
            <a:ext cx="11131296" cy="53535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MUUTOKSET</a:t>
            </a:r>
            <a:r>
              <a:rPr lang="fi-FI" dirty="0"/>
              <a:t> 1.1.2025 lukien (</a:t>
            </a:r>
            <a:r>
              <a:rPr lang="fi-FI" dirty="0">
                <a:hlinkClick r:id="rId3"/>
              </a:rPr>
              <a:t>HE 132/2024 vp</a:t>
            </a:r>
            <a:r>
              <a:rPr lang="fi-FI" dirty="0"/>
              <a:t>, </a:t>
            </a:r>
            <a:r>
              <a:rPr lang="fi-FI" dirty="0">
                <a:hlinkClick r:id="rId4"/>
              </a:rPr>
              <a:t>StVM 14/2024 vp</a:t>
            </a:r>
            <a:r>
              <a:rPr lang="fi-FI" dirty="0"/>
              <a:t>):</a:t>
            </a:r>
            <a:endParaRPr lang="fi-FI" b="1" dirty="0"/>
          </a:p>
          <a:p>
            <a:pPr marL="0" indent="0">
              <a:buNone/>
            </a:pPr>
            <a:r>
              <a:rPr lang="fi-FI" b="1" dirty="0"/>
              <a:t>Sosiaalityöntekijän </a:t>
            </a:r>
            <a:r>
              <a:rPr lang="fi-FI" b="1" i="1" dirty="0"/>
              <a:t>tehtävissä</a:t>
            </a:r>
            <a:r>
              <a:rPr lang="fi-FI" dirty="0"/>
              <a:t> voi tilapäisesti toimia enintään vuoden ajan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i-FI" dirty="0"/>
              <a:t>henkilö, joka on suorittanut </a:t>
            </a:r>
            <a:r>
              <a:rPr lang="fi-FI" i="1" dirty="0"/>
              <a:t>soveltuvan yliopistossa suoritetun yhteiskuntatieteellisen alan korkeakoulututkinnon,  </a:t>
            </a:r>
            <a:r>
              <a:rPr lang="fi-FI" b="0" i="0" dirty="0">
                <a:solidFill>
                  <a:srgbClr val="454547"/>
                </a:solidFill>
                <a:effectLst/>
              </a:rPr>
              <a:t>johon on sisältynyt tai jonka lisäksi on suoritettu hyväksytysti sosiaalityön perus- ja aineopinnot sekä käytännön harjoittelu taikka jolla on soveltuvan yliopistossa suoritetun yhteiskuntatieteellisen alan korkeakoulututkinnon ja sosiaalityön perus- ja aineopintojen lisäksi riittävä käytännön kokemus ja ammattitaito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sz="2600" i="1" dirty="0">
                <a:solidFill>
                  <a:srgbClr val="454547"/>
                </a:solidFill>
                <a:effectLst/>
              </a:rPr>
              <a:t>yhteiskuntatieteellisen alan yliopistotutkinto (kandidaatti tai maisteri) esimerkiksi yhteiskuntapolitiikan, sosiaalipolitiikan, sosiologian, hallintotieteiden tai sosiaalipsykologian pääaineessa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sz="2600" b="0" i="0" dirty="0">
                <a:solidFill>
                  <a:srgbClr val="454547"/>
                </a:solidFill>
                <a:effectLst/>
              </a:rPr>
              <a:t> opintokokonaisuudet on mahdollista suorittaa avoimessa yliopisto-opetuksessa tai osana yliopistollisen tutkinnon sivuainekokonaisuutta.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B25ABC-61D8-EEF9-4491-BA9243BD9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87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256E9-82F7-B47A-9A9F-D32D7C82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136525"/>
            <a:ext cx="11131296" cy="1360582"/>
          </a:xfrm>
        </p:spPr>
        <p:txBody>
          <a:bodyPr/>
          <a:lstStyle/>
          <a:p>
            <a:r>
              <a:rPr lang="fi-FI" sz="3600" dirty="0">
                <a:cs typeface="Calibri Light" panose="020F0302020204030204" pitchFamily="34" charset="0"/>
              </a:rPr>
              <a:t>Oikeus toimia tilapäisesti sosiaalihuollon laillistetun ammattihenkilön </a:t>
            </a:r>
            <a:r>
              <a:rPr lang="fi-FI" sz="3600" i="1" dirty="0">
                <a:cs typeface="Calibri Light" panose="020F0302020204030204" pitchFamily="34" charset="0"/>
              </a:rPr>
              <a:t>tehtävissä </a:t>
            </a:r>
            <a:r>
              <a:rPr lang="fi-FI" sz="3600" dirty="0">
                <a:cs typeface="Calibri Light" panose="020F0302020204030204" pitchFamily="34" charset="0"/>
              </a:rPr>
              <a:t>(12 §)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FEBAA5-B6C8-F666-FEA9-ECA8F58E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246909"/>
            <a:ext cx="11131296" cy="5270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MUUTOKSET</a:t>
            </a:r>
            <a:r>
              <a:rPr lang="fi-FI" dirty="0"/>
              <a:t> 1.1.2025 lukien (</a:t>
            </a:r>
            <a:r>
              <a:rPr lang="fi-FI" dirty="0">
                <a:hlinkClick r:id="rId3"/>
              </a:rPr>
              <a:t>HE 132/2024 vp</a:t>
            </a:r>
            <a:r>
              <a:rPr lang="fi-FI" dirty="0"/>
              <a:t>, </a:t>
            </a:r>
            <a:r>
              <a:rPr lang="fi-FI" dirty="0">
                <a:hlinkClick r:id="rId4"/>
              </a:rPr>
              <a:t>StVM 14/2024 vp</a:t>
            </a:r>
            <a:r>
              <a:rPr lang="fi-FI" dirty="0"/>
              <a:t>):</a:t>
            </a:r>
            <a:endParaRPr lang="fi-FI" b="1" dirty="0"/>
          </a:p>
          <a:p>
            <a:pPr marL="0" indent="0">
              <a:buNone/>
            </a:pPr>
            <a:r>
              <a:rPr lang="fi-FI" b="1" dirty="0"/>
              <a:t>Sosiaalityöntekijän </a:t>
            </a:r>
            <a:r>
              <a:rPr lang="fi-FI" b="1" i="1" dirty="0"/>
              <a:t>tehtävissä</a:t>
            </a:r>
            <a:r>
              <a:rPr lang="fi-FI" dirty="0"/>
              <a:t> voi tilapäisesti toimia enintään vuoden ajan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i-FI" dirty="0"/>
              <a:t>henkilö, </a:t>
            </a:r>
            <a:r>
              <a:rPr lang="fi-FI" b="0" i="0" dirty="0">
                <a:solidFill>
                  <a:srgbClr val="454547"/>
                </a:solidFill>
                <a:effectLst/>
              </a:rPr>
              <a:t> joka on suorittanut sellaisen </a:t>
            </a:r>
            <a:r>
              <a:rPr lang="fi-FI" b="0" i="1" dirty="0">
                <a:solidFill>
                  <a:srgbClr val="454547"/>
                </a:solidFill>
                <a:effectLst/>
              </a:rPr>
              <a:t>soveltuvan sosiaali- ja terveysalan ammattikorkeakoulututkinnon</a:t>
            </a:r>
            <a:r>
              <a:rPr lang="fi-FI" b="0" i="0" dirty="0">
                <a:solidFill>
                  <a:srgbClr val="454547"/>
                </a:solidFill>
                <a:effectLst/>
              </a:rPr>
              <a:t>, jonka lisäksi on suoritettu hyväksytysti sosiaalityön perus- ja aineopinnot sekä käytännön harjoittelu taikka jolla on sosiaalityön perus- ja aineopintojen lisäksi riittävä käytännön kokemus ja ammattitaito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b="0" i="0" dirty="0">
                <a:solidFill>
                  <a:srgbClr val="454547"/>
                </a:solidFill>
                <a:effectLst/>
              </a:rPr>
              <a:t> </a:t>
            </a:r>
            <a:r>
              <a:rPr lang="fi-FI" i="1" dirty="0">
                <a:solidFill>
                  <a:srgbClr val="454547"/>
                </a:solidFill>
                <a:effectLst/>
              </a:rPr>
              <a:t>Soveltuva sosiaali- ja terveysalan ammattikorkeakoulututkinto on esimerkiksi sosionomi (AMK) sek</a:t>
            </a:r>
            <a:r>
              <a:rPr lang="fi-FI" i="1" dirty="0">
                <a:solidFill>
                  <a:srgbClr val="454547"/>
                </a:solidFill>
              </a:rPr>
              <a:t>ä sosionomi (YAMK)</a:t>
            </a:r>
            <a:r>
              <a:rPr lang="fi-FI" i="1" dirty="0">
                <a:solidFill>
                  <a:srgbClr val="454547"/>
                </a:solidFill>
                <a:effectLst/>
              </a:rPr>
              <a:t>. Myös geronomi (AMK) tai kuntoutuksen ohjaaja (AMK) –tutkinnot, voivat työtehtävistä riippuen olla soveltuvia ammattikorkeakoulututkintoja.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b="0" i="0" dirty="0">
                <a:solidFill>
                  <a:srgbClr val="454547"/>
                </a:solidFill>
                <a:effectLst/>
              </a:rPr>
              <a:t> Vaadittavat sosiaalityön opintokokonaisuudet on mahdollista suorittaa avoimessa yliopisto-opetuksessa.</a:t>
            </a:r>
            <a:endParaRPr lang="fi-FI" i="1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B25ABC-61D8-EEF9-4491-BA9243BD9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87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1C5C5D-996F-BCCC-55F4-6BFCD7BE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609600"/>
            <a:ext cx="11131296" cy="1362635"/>
          </a:xfrm>
        </p:spPr>
        <p:txBody>
          <a:bodyPr/>
          <a:lstStyle/>
          <a:p>
            <a:r>
              <a:rPr lang="fi-FI" sz="3200" dirty="0">
                <a:cs typeface="Calibri Light" panose="020F0302020204030204" pitchFamily="34" charset="0"/>
              </a:rPr>
              <a:t>Oikeus toimia tilapäisesti sosiaalihuollon laillistetun ammattihenkilön </a:t>
            </a:r>
            <a:r>
              <a:rPr lang="fi-FI" sz="3200" i="1" dirty="0">
                <a:cs typeface="Calibri Light" panose="020F0302020204030204" pitchFamily="34" charset="0"/>
              </a:rPr>
              <a:t>tehtävissä</a:t>
            </a:r>
            <a:r>
              <a:rPr lang="fi-FI" sz="3200" dirty="0">
                <a:cs typeface="Calibri Light" panose="020F0302020204030204" pitchFamily="34" charset="0"/>
              </a:rPr>
              <a:t> (12 §)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AFC177-5814-B24B-0727-8EA649C3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45" y="2241176"/>
            <a:ext cx="11131296" cy="4335114"/>
          </a:xfrm>
        </p:spPr>
        <p:txBody>
          <a:bodyPr>
            <a:normAutofit/>
          </a:bodyPr>
          <a:lstStyle/>
          <a:p>
            <a:r>
              <a:rPr lang="fi-FI" sz="2400" dirty="0">
                <a:cs typeface="Calibri Light" panose="020F0302020204030204" pitchFamily="34" charset="0"/>
              </a:rPr>
              <a:t>Työnantaja vastaa siitä, että sosiaalityöntekijän tehtävissä tilapäisesti toimiva henkilö täyttää kaikki säädetyt vaatimukset.</a:t>
            </a:r>
          </a:p>
          <a:p>
            <a:r>
              <a:rPr lang="fi-FI" sz="2400" dirty="0"/>
              <a:t>Työnantajan on tapauskohtaisesti arvioitava h</a:t>
            </a:r>
            <a:r>
              <a:rPr lang="fi-FI" sz="2400" b="0" i="0" dirty="0">
                <a:effectLst/>
              </a:rPr>
              <a:t>enkilön koulutus, käytännön kokemus ja ammattitaidon riittävyys suhteessa henkilölle osoitettavien työtehtävien edellyttämään osaamiseen.</a:t>
            </a:r>
          </a:p>
          <a:p>
            <a:r>
              <a:rPr lang="fi-FI" sz="2400" dirty="0">
                <a:cs typeface="Calibri Light" panose="020F0302020204030204" pitchFamily="34" charset="0"/>
              </a:rPr>
              <a:t>Työnantajan on huolehdittava siitä, että sosiaalihuollon asiakkailla on oikeusturvansa varmistamiseksi tiedossa se, milloin heidän asioistaan vastaa lain tarkoittama laillistettu sosiaalityöntekijä tai sosiaalityön opiskelija taikka muu tilapäisesti sosiaalityöntekijän tehtävissä toimiva henkilö. </a:t>
            </a:r>
          </a:p>
          <a:p>
            <a:pPr lvl="1"/>
            <a:r>
              <a:rPr lang="fi-FI" sz="1800" dirty="0"/>
              <a:t>Talentia suosittelee nimikkeitä sosiaalityöntekijäopiskelija, sosionomiopiskelija, geronomiopiskelija ja kuntoutuksen ohjaaja –opiskelija. </a:t>
            </a:r>
          </a:p>
          <a:p>
            <a:pPr lvl="1"/>
            <a:endParaRPr lang="fi-FI" sz="1600" dirty="0">
              <a:cs typeface="Calibri Light" panose="020F0302020204030204" pitchFamily="34" charset="0"/>
            </a:endParaRPr>
          </a:p>
          <a:p>
            <a:pPr lvl="1"/>
            <a:endParaRPr lang="fi-FI" sz="20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i-FI" sz="2800" dirty="0">
              <a:cs typeface="Calibri Light" panose="020F0302020204030204" pitchFamily="34" charset="0"/>
            </a:endParaRPr>
          </a:p>
          <a:p>
            <a:endParaRPr lang="fi-FI" sz="24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i-FI" sz="24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i-FI" sz="28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5A2017-B0FC-DF4A-BFC0-31275A723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39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2F66BC9-42A6-4B58-A7B5-DCDDA669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Tunne sosiaalihuollon ammattihenkilölaki</a:t>
            </a:r>
            <a:br>
              <a:rPr lang="en-US" dirty="0"/>
            </a:br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D983806-9236-D792-CD5F-BEF1A0FFA6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6096000" y="1327064"/>
            <a:ext cx="3448089" cy="4873625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0D53C5-517B-B456-DF0B-8CBC0B9A1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317172" cy="381158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sz="2800" dirty="0"/>
              <a:t>Ammattihenkilölaki tukee asiakasturvallisuutta</a:t>
            </a:r>
          </a:p>
          <a:p>
            <a:pPr marL="514350" indent="-514350">
              <a:buAutoNum type="arabicPeriod"/>
            </a:pPr>
            <a:r>
              <a:rPr lang="en-US" sz="2800" dirty="0"/>
              <a:t>Laillistaminen tuo ammatinharjoittamisoikeuden</a:t>
            </a:r>
          </a:p>
          <a:p>
            <a:pPr marL="514350" indent="-514350">
              <a:buAutoNum type="arabicPeriod"/>
            </a:pPr>
            <a:r>
              <a:rPr lang="en-US" sz="2800" dirty="0"/>
              <a:t>Valvira myöntää ja rekisteröi ammatinharjoittamisoikeudet</a:t>
            </a:r>
          </a:p>
          <a:p>
            <a:pPr marL="514350" indent="-514350">
              <a:buAutoNum type="arabicPeriod"/>
            </a:pPr>
            <a:r>
              <a:rPr lang="en-US" sz="2800" dirty="0"/>
              <a:t>Opiskelija voi </a:t>
            </a:r>
            <a:r>
              <a:rPr lang="fi-FI" sz="2800" dirty="0"/>
              <a:t>toimia</a:t>
            </a:r>
            <a:r>
              <a:rPr lang="en-US" sz="2800" dirty="0"/>
              <a:t> tilapäisesti laillistettuna ammattihenkilönä</a:t>
            </a:r>
          </a:p>
          <a:p>
            <a:pPr marL="514350" indent="-514350">
              <a:buAutoNum type="arabicPeriod"/>
            </a:pPr>
            <a:r>
              <a:rPr lang="en-US" sz="2800" dirty="0"/>
              <a:t>Laillistetussa ammatissa työskentely näkyy työn arjessa </a:t>
            </a:r>
          </a:p>
          <a:p>
            <a:pPr marL="514350" indent="-514350">
              <a:buAutoNum type="arabicPeriod"/>
            </a:pPr>
            <a:r>
              <a:rPr lang="en-US" sz="2800" dirty="0"/>
              <a:t>Valvonta on yksi osa asiakasturvallisuutta</a:t>
            </a:r>
          </a:p>
          <a:p>
            <a:pPr marL="514350" indent="-514350">
              <a:buAutoNum type="arabicPeriod"/>
            </a:pPr>
            <a:r>
              <a:rPr lang="en-US" sz="2800" dirty="0"/>
              <a:t>Sosiaalihuollon ammattihenkilöiden neuvottelukunta edistää ammattihenkilöiden koulutusta ja työnjakoa</a:t>
            </a:r>
          </a:p>
          <a:p>
            <a:pPr marL="514350" indent="-514350">
              <a:buAutoNum type="arabicPeriod"/>
            </a:pPr>
            <a:r>
              <a:rPr lang="en-US" sz="2800" dirty="0"/>
              <a:t>Talentia vaikuttaa ja neuvoo 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C2FB92F-22BF-9070-1584-909C38E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F062B2B-1036-E0B1-51B3-8D73E0C81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532" y="3783626"/>
            <a:ext cx="2417063" cy="24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0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E3E772-160A-9E59-48EE-7FD3F7C1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528919"/>
            <a:ext cx="11131296" cy="1228164"/>
          </a:xfrm>
        </p:spPr>
        <p:txBody>
          <a:bodyPr/>
          <a:lstStyle/>
          <a:p>
            <a:r>
              <a:rPr lang="fi-FI" dirty="0"/>
              <a:t>Sosiaali- ja terveydenhuollon ammattihenkilölainsäädännön kokonaisuudistus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DFB92-BE7D-187E-1723-11326C25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757083"/>
            <a:ext cx="11131296" cy="4858870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Virkamiesvalmistelussa. Hallituksen esitys annettaneen 2026. Voimaantulo? </a:t>
            </a:r>
          </a:p>
          <a:p>
            <a:r>
              <a:rPr lang="fi-FI" dirty="0"/>
              <a:t>STM:n sosiaali- ja terveydenhuollon ammattihenkilölainsäädännön ryhmä: ei vielä asetettu. Toimikausi 27.2.2027 saakka.    </a:t>
            </a:r>
          </a:p>
          <a:p>
            <a:r>
              <a:rPr lang="fi-FI" dirty="0"/>
              <a:t>Ammattioikeuksiin kytketään vain asiakas- ja potilasturvallisuuden kannalta välttämättömät ja oikeasuhtaiset edellytykset.</a:t>
            </a:r>
          </a:p>
          <a:p>
            <a:r>
              <a:rPr lang="fi-FI" dirty="0"/>
              <a:t>Määritellään uudelleen ne kriteerit, joiden on täytyttävä, jotta ammatti voidaan ylipäätään ottaa ammattisääntelyn piiriin.</a:t>
            </a:r>
          </a:p>
          <a:p>
            <a:r>
              <a:rPr lang="fi-FI" dirty="0"/>
              <a:t>Nykyisten ja mahdollisesti uusien sääntelykeinojen (laillistaminen, nimikesuojaus) sekä niiden oikeusvaikutusten määritys.</a:t>
            </a:r>
          </a:p>
          <a:p>
            <a:r>
              <a:rPr lang="fi-FI" dirty="0"/>
              <a:t>Ammattioikeuden sisällön ja ulottuvuuden arviointi. Mitä oikeuksia ja velvollisuuksia ammattioikeuden myöntäminen synnyttää ja mitä toimintoja ammattioikeuden piirissä voidaan toteuttaa eli mitkä ovat ammattitoiminnan rajat ja joustomahdollisuudet.</a:t>
            </a:r>
          </a:p>
          <a:p>
            <a:r>
              <a:rPr lang="fi-FI" dirty="0"/>
              <a:t>Tehtävärakenteen kehittäminen.</a:t>
            </a:r>
          </a:p>
          <a:p>
            <a:r>
              <a:rPr lang="fi-FI" dirty="0"/>
              <a:t>Sosiaali- ja terveysva</a:t>
            </a:r>
            <a:r>
              <a:rPr lang="fi-FI" b="0" i="0" dirty="0">
                <a:effectLst/>
              </a:rPr>
              <a:t>liokunnan (</a:t>
            </a:r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 132/2024 vp</a:t>
            </a:r>
            <a:r>
              <a:rPr lang="fi-FI" dirty="0"/>
              <a:t>, </a:t>
            </a:r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StVM 14/2024 vp </a:t>
            </a:r>
            <a:r>
              <a:rPr lang="fi-FI" dirty="0"/>
              <a:t>) lausumaehdotus eduskunnalle:</a:t>
            </a:r>
            <a:endParaRPr lang="fi-FI" b="1" i="1" dirty="0">
              <a:effectLst/>
            </a:endParaRPr>
          </a:p>
          <a:p>
            <a:pPr marL="457200" lvl="1" indent="0">
              <a:buNone/>
            </a:pPr>
            <a:r>
              <a:rPr lang="fi-FI" b="0" i="1" dirty="0">
                <a:effectLst/>
              </a:rPr>
              <a:t>Eduskunta edellyttää, että valtioneuvosto seuraa ja arvioi huolellisesti tilapäisesti sosiaalityöntekijän tehtävissä toimimista koskevan lainsäädännön toimeenpanoa ja ottaa saadut kokemukset huomioon sosiaali- ja terveydenhuollon ammattihenkilölainsäädännön kokonaisuudistusta valmisteltaessa.</a:t>
            </a:r>
            <a:r>
              <a:rPr lang="fi-FI" b="0" i="0" dirty="0">
                <a:effectLst/>
              </a:rPr>
              <a:t> </a:t>
            </a:r>
          </a:p>
          <a:p>
            <a:r>
              <a:rPr lang="fi-FI" b="0" i="0" dirty="0">
                <a:effectLst/>
              </a:rPr>
              <a:t>Lisäksi valiokunta pitää em. mietinnössään tärkeänä, että </a:t>
            </a:r>
            <a:r>
              <a:rPr lang="fi-FI" dirty="0"/>
              <a:t>tilapäisenä toimimista koskevien muutosten </a:t>
            </a:r>
            <a:r>
              <a:rPr lang="fi-FI" b="0" i="0" dirty="0">
                <a:effectLst/>
              </a:rPr>
              <a:t>vaikutuksia asiakasturvallisuuteen ja laillistettujen sosiaalityöntekijöiden veto- ja pitovoimaan seurataan huolellisesti ja mahdollisia sääntelyn muutostarpeita tarkastellaan uudelleen sosiaali- ja terveydenhuollon ammattihenkilölainsäädännön kokonaisuudistuksen valmistelun yhteydessä. </a:t>
            </a:r>
          </a:p>
          <a:p>
            <a:r>
              <a:rPr lang="fi-FI" dirty="0"/>
              <a:t>Talentian keskeisenä tavoitteena varmistaa nykyiset laillistetut sosiaalihuollon ammatit sekä lain tarkoitus nykymuodossaan.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1F01BF8-DD7C-3D98-703A-552D21BF4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9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33D6BE-C605-3045-3571-9D767EE2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215154"/>
            <a:ext cx="11131296" cy="1138517"/>
          </a:xfrm>
        </p:spPr>
        <p:txBody>
          <a:bodyPr anchor="ctr">
            <a:normAutofit/>
          </a:bodyPr>
          <a:lstStyle/>
          <a:p>
            <a:r>
              <a:rPr lang="fi-FI" dirty="0"/>
              <a:t>Talentia vaikuttaa yhteiskunnallisesti ja verkostoissa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DD08A45-CD7C-01B9-F736-CF0300EE0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A15CDF85-45B7-D096-0007-BE13B910C8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0791" y="1506072"/>
          <a:ext cx="11529867" cy="450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41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284509C-B4EE-4CF5-AC30-5589AE3D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562819"/>
            <a:ext cx="11131296" cy="639257"/>
          </a:xfrm>
        </p:spPr>
        <p:txBody>
          <a:bodyPr>
            <a:normAutofit/>
          </a:bodyPr>
          <a:lstStyle/>
          <a:p>
            <a:r>
              <a:rPr lang="fi-FI" sz="3800" dirty="0">
                <a:cs typeface="Calibri Light" panose="020F0302020204030204" pitchFamily="34" charset="0"/>
              </a:rPr>
              <a:t>Sosiaalihuollon ammattihenkilölaki (1 §)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D1B8F7-EA6C-48BB-ABE9-83523B56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748118"/>
            <a:ext cx="11131296" cy="447540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buNone/>
              <a:defRPr/>
            </a:pPr>
            <a:r>
              <a:rPr lang="fi-FI" sz="2400" dirty="0">
                <a:cs typeface="Calibri Light" panose="020F0302020204030204" pitchFamily="34" charset="0"/>
              </a:rPr>
              <a:t>Ammattihenkilölaki edistää </a:t>
            </a:r>
            <a:r>
              <a:rPr lang="fi-FI" sz="2400" b="1" dirty="0">
                <a:cs typeface="Calibri Light" panose="020F0302020204030204" pitchFamily="34" charset="0"/>
              </a:rPr>
              <a:t>asiakasturvallisuutta</a:t>
            </a:r>
            <a:r>
              <a:rPr lang="fi-FI" sz="2400" dirty="0">
                <a:cs typeface="Calibri Light" panose="020F0302020204030204" pitchFamily="34" charset="0"/>
              </a:rPr>
              <a:t> ja sosiaalihuollon </a:t>
            </a:r>
            <a:r>
              <a:rPr lang="fi-FI" sz="2400" b="1" dirty="0">
                <a:cs typeface="Calibri Light" panose="020F0302020204030204" pitchFamily="34" charset="0"/>
              </a:rPr>
              <a:t>asiakkaan oikeutta </a:t>
            </a:r>
            <a:r>
              <a:rPr lang="fi-FI" sz="2400" dirty="0">
                <a:cs typeface="Calibri Light" panose="020F0302020204030204" pitchFamily="34" charset="0"/>
              </a:rPr>
              <a:t>laadultaan hyvään sosiaalihuoltoon ja hyvään kohteluun.</a:t>
            </a:r>
          </a:p>
          <a:p>
            <a:pPr marL="0" indent="0" fontAlgn="base">
              <a:lnSpc>
                <a:spcPct val="100000"/>
              </a:lnSpc>
              <a:buNone/>
              <a:defRPr/>
            </a:pPr>
            <a:r>
              <a:rPr lang="fi-FI" sz="2400" dirty="0">
                <a:solidFill>
                  <a:prstClr val="black"/>
                </a:solidFill>
                <a:cs typeface="Calibri Light" panose="020F0302020204030204" pitchFamily="34" charset="0"/>
              </a:rPr>
              <a:t>Varmistetaan, että sosiaalihuollossa työskentelevällä sosiaalihuollon korkeakoulutetulla </a:t>
            </a:r>
            <a:r>
              <a:rPr lang="fi-FI" sz="2400" dirty="0">
                <a:solidFill>
                  <a:prstClr val="black"/>
                </a:solidFill>
              </a:rPr>
              <a:t>on </a:t>
            </a:r>
            <a:r>
              <a:rPr lang="fi-FI" sz="2400" b="1" dirty="0">
                <a:solidFill>
                  <a:prstClr val="black"/>
                </a:solidFill>
              </a:rPr>
              <a:t>ammattitoiminnan</a:t>
            </a:r>
            <a:r>
              <a:rPr lang="fi-FI" sz="2400" dirty="0">
                <a:solidFill>
                  <a:prstClr val="black"/>
                </a:solidFill>
              </a:rPr>
              <a:t> edellyttämä </a:t>
            </a:r>
            <a:r>
              <a:rPr lang="fi-FI" sz="2400" b="1" dirty="0">
                <a:solidFill>
                  <a:prstClr val="black"/>
                </a:solidFill>
              </a:rPr>
              <a:t>koulutus</a:t>
            </a:r>
            <a:r>
              <a:rPr lang="fi-FI" sz="2400" dirty="0">
                <a:solidFill>
                  <a:prstClr val="black"/>
                </a:solidFill>
              </a:rPr>
              <a:t>, riittävä ammatillinen </a:t>
            </a:r>
            <a:r>
              <a:rPr lang="fi-FI" sz="2400" b="1" dirty="0">
                <a:solidFill>
                  <a:prstClr val="black"/>
                </a:solidFill>
              </a:rPr>
              <a:t>pätevyys</a:t>
            </a:r>
            <a:r>
              <a:rPr lang="fi-FI" sz="2400" dirty="0">
                <a:solidFill>
                  <a:prstClr val="black"/>
                </a:solidFill>
              </a:rPr>
              <a:t> ja ammattitoiminnan edellyttämät </a:t>
            </a:r>
            <a:r>
              <a:rPr lang="fi-FI" sz="2400" b="1" dirty="0">
                <a:solidFill>
                  <a:prstClr val="black"/>
                </a:solidFill>
              </a:rPr>
              <a:t>valmiudet</a:t>
            </a:r>
            <a:r>
              <a:rPr lang="fi-FI" sz="2400" dirty="0">
                <a:solidFill>
                  <a:prstClr val="black"/>
                </a:solidFill>
              </a:rPr>
              <a:t> sekä </a:t>
            </a:r>
            <a:r>
              <a:rPr lang="fi-FI" sz="2400" b="1" dirty="0">
                <a:solidFill>
                  <a:prstClr val="black"/>
                </a:solidFill>
              </a:rPr>
              <a:t>mahdollisuus kehittää </a:t>
            </a:r>
            <a:r>
              <a:rPr lang="fi-FI" sz="2400" dirty="0">
                <a:solidFill>
                  <a:prstClr val="black"/>
                </a:solidFill>
              </a:rPr>
              <a:t>ja </a:t>
            </a:r>
            <a:r>
              <a:rPr lang="fi-FI" sz="2400" b="1" dirty="0">
                <a:solidFill>
                  <a:prstClr val="black"/>
                </a:solidFill>
              </a:rPr>
              <a:t>ylläpitää</a:t>
            </a:r>
            <a:r>
              <a:rPr lang="fi-FI" sz="2400" dirty="0">
                <a:solidFill>
                  <a:prstClr val="black"/>
                </a:solidFill>
              </a:rPr>
              <a:t> ammattitaitoaan.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400" dirty="0">
                <a:solidFill>
                  <a:prstClr val="black"/>
                </a:solidFill>
              </a:rPr>
              <a:t>Lailla edistetään sosiaalihuollon ammattihenkilöiden </a:t>
            </a:r>
            <a:r>
              <a:rPr lang="fi-FI" sz="2400" b="1" dirty="0">
                <a:solidFill>
                  <a:prstClr val="black"/>
                </a:solidFill>
              </a:rPr>
              <a:t>yhteistyötä</a:t>
            </a:r>
            <a:r>
              <a:rPr lang="fi-FI" sz="2400" dirty="0">
                <a:solidFill>
                  <a:prstClr val="black"/>
                </a:solidFill>
              </a:rPr>
              <a:t> ja tarkoituksenmukaisen </a:t>
            </a:r>
            <a:r>
              <a:rPr lang="fi-FI" sz="2400" b="1" dirty="0">
                <a:solidFill>
                  <a:prstClr val="black"/>
                </a:solidFill>
              </a:rPr>
              <a:t>tehtävärakenteen</a:t>
            </a:r>
            <a:r>
              <a:rPr lang="fi-FI" sz="2400" dirty="0">
                <a:solidFill>
                  <a:prstClr val="black"/>
                </a:solidFill>
              </a:rPr>
              <a:t> </a:t>
            </a:r>
            <a:r>
              <a:rPr lang="fi-FI" sz="2400" baseline="30000" dirty="0">
                <a:solidFill>
                  <a:prstClr val="black"/>
                </a:solidFill>
              </a:rPr>
              <a:t> </a:t>
            </a:r>
            <a:r>
              <a:rPr lang="fi-FI" sz="2400" dirty="0">
                <a:solidFill>
                  <a:prstClr val="black"/>
                </a:solidFill>
              </a:rPr>
              <a:t>muodostamista asiakkaiden palvelutarpeet huomioon ottaen.</a:t>
            </a:r>
          </a:p>
          <a:p>
            <a:pPr>
              <a:lnSpc>
                <a:spcPct val="100000"/>
              </a:lnSpc>
            </a:pPr>
            <a:endParaRPr lang="fi-FI" sz="24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fi-FI" sz="2400" dirty="0">
                <a:solidFill>
                  <a:prstClr val="black"/>
                </a:solidFill>
              </a:rPr>
            </a:br>
            <a:endParaRPr lang="fi-FI" sz="2400" dirty="0">
              <a:solidFill>
                <a:prstClr val="black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5454F6C-268A-49A7-A3DE-0333B331DA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67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C59D7F-64F0-3696-34E6-44440E0B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136526"/>
            <a:ext cx="11131296" cy="1378509"/>
          </a:xfrm>
        </p:spPr>
        <p:txBody>
          <a:bodyPr>
            <a:normAutofit fontScale="90000"/>
          </a:bodyPr>
          <a:lstStyle/>
          <a:p>
            <a:r>
              <a:rPr lang="fi-FI" dirty="0"/>
              <a:t>STM:n Sosiaalihuollon tehtävärakenteiden ja työnjaon kehittämisen sekä osaamisen kohdentumisen koordinaatiojaosto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7FC377-399E-D98C-8DF9-47386612A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299882"/>
            <a:ext cx="11131296" cy="5351930"/>
          </a:xfrm>
        </p:spPr>
        <p:txBody>
          <a:bodyPr>
            <a:normAutofit lnSpcReduction="10000"/>
          </a:bodyPr>
          <a:lstStyle/>
          <a:p>
            <a:r>
              <a:rPr lang="fi-FI" sz="1800" dirty="0">
                <a:solidFill>
                  <a:srgbClr val="464646"/>
                </a:solidFill>
                <a:effectLst/>
                <a:ea typeface="Arial" panose="020B0604020202020204" pitchFamily="34" charset="0"/>
              </a:rPr>
              <a:t>1.9.2024 - 1.10.2026</a:t>
            </a:r>
          </a:p>
          <a:p>
            <a:r>
              <a:rPr lang="fi-FI" sz="1800" dirty="0">
                <a:solidFill>
                  <a:srgbClr val="464646"/>
                </a:solidFill>
              </a:rPr>
              <a:t>Tehtävät: 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fi-FI" sz="1800" dirty="0">
                <a:solidFill>
                  <a:srgbClr val="464646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Tukea sosiaalihuollon ammattihenkilöiden työnjaon uudistamista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fi-FI" sz="1800" dirty="0">
                <a:solidFill>
                  <a:srgbClr val="464646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Seurata ja arvioida sekä tehdä ehdotuksia sosiaalihuollon laillistettujen ja nimikesuojattujen ammattihenkilöiden työnjaon kehittämiseksi sekä edistää tarkoituksenmukaisen tehtävärakenteen muodostumista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fi-FI" sz="1800" dirty="0">
                <a:solidFill>
                  <a:srgbClr val="464646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Tukea STM:n valmisteilla olevaa lainsäädäntöä sosiaalihuollon tehtävärakenteen kehittämisen näkökulmasta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fi-FI" sz="1800" dirty="0">
                <a:solidFill>
                  <a:srgbClr val="464646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Käydä vuoropuhelua sosiaalihuollon koulutuksen kehittämistarpeita suhteessa palvelujärjestelmän osaamistarpeisiin ja tehdä em. liittyvää arviointia (huomioiden mm. sosiaalihuollon kehittyvä porrasteisuus) 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fi-FI" sz="1800" dirty="0">
                <a:solidFill>
                  <a:srgbClr val="464646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Tuottaa ja koota yhteen tietoa tehtävärakenteen kehittämisen hyvistä toimintamalleista, arvioida lainsäädännöllisiä esteitä työnjaon kehittämiselle sekä käydä vuoropuhelua ja arvioida sosiaalihuollon koulutusten vastaavuutta käytännön sosiaalihuollon työn tarpeisiin nähden.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1800" dirty="0">
                <a:solidFill>
                  <a:srgbClr val="464646"/>
                </a:solidFill>
                <a:ea typeface="Arial" panose="020B0604020202020204" pitchFamily="34" charset="0"/>
                <a:cs typeface="Arial" panose="020B0604020202020204" pitchFamily="34" charset="0"/>
              </a:rPr>
              <a:t>Korkeakoulujen edustajat: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fi-FI" sz="1400" dirty="0">
                <a:solidFill>
                  <a:srgbClr val="464646"/>
                </a:solidFill>
                <a:ea typeface="Arial" panose="020B0604020202020204" pitchFamily="34" charset="0"/>
                <a:cs typeface="Arial" panose="020B0604020202020204" pitchFamily="34" charset="0"/>
              </a:rPr>
              <a:t>Koulutuspäällikkö Nadja Suomela, Novia ammattikorkeakoulu ja yliopettaja Riku Niemistö, Vaasan ammattikorkeakoulu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fi-FI" sz="1400" dirty="0">
                <a:solidFill>
                  <a:srgbClr val="464646"/>
                </a:solidFill>
                <a:ea typeface="Arial" panose="020B0604020202020204" pitchFamily="34" charset="0"/>
                <a:cs typeface="Arial" panose="020B0604020202020204" pitchFamily="34" charset="0"/>
              </a:rPr>
              <a:t>Professori Aini Pehkonen, Itä-Suomen yliopisto ja professori Heli Valokivi, Jyväskylän yliopisto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A9E4E1-BD85-F445-F039-8A3D87E2A6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58834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CADCBBB-E450-99B4-6325-91B12D51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Sosionomi ja sosiaalityöntekijä laillistettuina sosiaalihuollon ammattihenkilöinä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C8FD25-E0D0-EC56-AEC7-3E378C460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Laillistamiseen vaadittavat erilliset korkeakoulututkinnot ja kompetenssit</a:t>
            </a:r>
          </a:p>
          <a:p>
            <a:pPr algn="l" fontAlgn="base"/>
            <a:r>
              <a:rPr lang="fi-FI" dirty="0"/>
              <a:t>Sosiaalityöntekijän erityiset velvollisuudet (</a:t>
            </a:r>
            <a:r>
              <a:rPr lang="fi-FI" dirty="0" err="1"/>
              <a:t>amha</a:t>
            </a:r>
            <a:r>
              <a:rPr lang="fi-FI" dirty="0"/>
              <a:t> 9 §): </a:t>
            </a:r>
            <a:r>
              <a:rPr lang="fi-FI" b="0" i="0" dirty="0">
                <a:solidFill>
                  <a:srgbClr val="444444"/>
                </a:solidFill>
                <a:effectLst/>
                <a:latin typeface="IntervalSansProRegular"/>
              </a:rPr>
              <a:t> </a:t>
            </a:r>
          </a:p>
          <a:p>
            <a:pPr lvl="1" fontAlgn="base"/>
            <a:r>
              <a:rPr lang="fi-FI" b="0" i="0" dirty="0">
                <a:solidFill>
                  <a:srgbClr val="444444"/>
                </a:solidFill>
                <a:effectLst/>
                <a:latin typeface="IntervalSansProRegular"/>
              </a:rPr>
              <a:t>Sosiaalityön ammatillinen johtaminen sekä yksilöiden, perheiden ja yhteisöjen sosiaalisen tuen ja palvelujen tarpeeseen vastaava sosiaalityön asiakas- ja asiantuntijatyö sekä sen vaikutusten seurannasta ja arvioinnista. </a:t>
            </a:r>
          </a:p>
          <a:p>
            <a:pPr lvl="1" fontAlgn="base"/>
            <a:r>
              <a:rPr lang="fi-FI" b="0" i="0" dirty="0">
                <a:solidFill>
                  <a:srgbClr val="444444"/>
                </a:solidFill>
                <a:effectLst/>
                <a:latin typeface="IntervalSansProRegular"/>
              </a:rPr>
              <a:t>Lisäksi vastuu sosiaalihuollon palvelujen antamisesta ja päätöksenteosta sen mukaan kuin muualla laissa erikseen säädetään.</a:t>
            </a:r>
          </a:p>
          <a:p>
            <a:r>
              <a:rPr lang="fi-FI" dirty="0"/>
              <a:t> Sosionomille ei ole säädetty erityisiä velvollisuuksia</a:t>
            </a:r>
          </a:p>
          <a:p>
            <a:pPr lvl="1"/>
            <a:r>
              <a:rPr lang="fi-FI" dirty="0"/>
              <a:t>SHL 36 § palvelutarpeen arviointi ja 49 a § henkilöstö</a:t>
            </a:r>
          </a:p>
          <a:p>
            <a:pPr lvl="1"/>
            <a:r>
              <a:rPr lang="fi-FI" dirty="0" err="1"/>
              <a:t>LsL</a:t>
            </a:r>
            <a:r>
              <a:rPr lang="fi-FI" dirty="0"/>
              <a:t>  60 § lastensuojelulaitoksen henkilöstö</a:t>
            </a:r>
          </a:p>
          <a:p>
            <a:pPr lvl="1"/>
            <a:r>
              <a:rPr lang="fi-FI" dirty="0"/>
              <a:t>Vanhuspalvelulaki 20 § henkilöstö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EC862E3-E5C3-4D59-9B9C-01FB267E4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67004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F939F8-2C56-AB7D-2D1A-0FD4516E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Talentian linjauksia työnjakoon</a:t>
            </a:r>
            <a:endParaRPr lang="fi-FI" sz="360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2B11ED0-61BF-56FC-8AF4-68644071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rgbClr val="231F20"/>
                </a:solidFill>
                <a:latin typeface="Akko Pro"/>
              </a:rPr>
              <a:t>Työnjaon lähtökohtana ovat asiakkaiden tarpeet. </a:t>
            </a:r>
          </a:p>
          <a:p>
            <a:r>
              <a:rPr lang="fi-FI" dirty="0">
                <a:solidFill>
                  <a:srgbClr val="231F20"/>
                </a:solidFill>
                <a:latin typeface="Akko Pro"/>
              </a:rPr>
              <a:t>Työnjaossa on tunnistettava olemassa oleva työntekijöiden osaaminen ja sen kehittämistarpeet. </a:t>
            </a:r>
          </a:p>
          <a:p>
            <a:r>
              <a:rPr lang="fi-FI" dirty="0">
                <a:solidFill>
                  <a:srgbClr val="231F20"/>
                </a:solidFill>
                <a:latin typeface="Akko Pro"/>
              </a:rPr>
              <a:t>Työnjaossa on noudatettava sosiaalihuollon lainsäädännön kokonaisuutta. </a:t>
            </a:r>
          </a:p>
          <a:p>
            <a:r>
              <a:rPr lang="fi-FI" b="0" i="0" dirty="0">
                <a:solidFill>
                  <a:srgbClr val="231F20"/>
                </a:solidFill>
                <a:effectLst/>
                <a:latin typeface="Akko Pro"/>
              </a:rPr>
              <a:t>Työnjaon laatiminen, kehittäminen ja arviointi edellyttää osaavaa vastuuhenkilöä. </a:t>
            </a:r>
          </a:p>
          <a:p>
            <a:r>
              <a:rPr lang="fi-FI" dirty="0">
                <a:solidFill>
                  <a:srgbClr val="231F20"/>
                </a:solidFill>
                <a:latin typeface="Akko Pro"/>
              </a:rPr>
              <a:t>Asiakkaille ja luottamusmiehille on varattava oma roolinsa. 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61EBF48-773D-D9F4-F4DB-E8197FA43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345942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F16051D-D48F-4D3D-C026-873B843D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Talentian linjauksia työnjakoon</a:t>
            </a:r>
            <a:br>
              <a:rPr lang="fi-FI" sz="3600" dirty="0">
                <a:solidFill>
                  <a:prstClr val="black"/>
                </a:solidFill>
              </a:rPr>
            </a:b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5A5DEE6-5538-0D6E-F872-E7576D51F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231F20"/>
                </a:solidFill>
                <a:effectLst/>
                <a:latin typeface="Akko Pro"/>
              </a:rPr>
              <a:t>Toimiva työnjako vahvistaa sosiaalipalvelujen laatua, vaikuttavuutta sekä asiakasturvallisuutta. </a:t>
            </a:r>
          </a:p>
          <a:p>
            <a:r>
              <a:rPr lang="fi-FI" b="0" i="0" dirty="0">
                <a:solidFill>
                  <a:srgbClr val="231F20"/>
                </a:solidFill>
                <a:effectLst/>
                <a:latin typeface="Akko Pro"/>
              </a:rPr>
              <a:t>Työnjako </a:t>
            </a:r>
            <a:r>
              <a:rPr lang="fi-FI" dirty="0">
                <a:solidFill>
                  <a:srgbClr val="231F20"/>
                </a:solidFill>
                <a:latin typeface="Akko Pro"/>
              </a:rPr>
              <a:t>heijastuu myös työhyvinvointiin ja siten sitoutumiseen sekä ammattilaisten saatavuuteen. </a:t>
            </a:r>
          </a:p>
          <a:p>
            <a:r>
              <a:rPr lang="fi-FI" b="0" i="0" dirty="0">
                <a:solidFill>
                  <a:srgbClr val="231F20"/>
                </a:solidFill>
                <a:effectLst/>
                <a:latin typeface="Akko Pro"/>
              </a:rPr>
              <a:t>Toimiva työnjako on myös kustannustehokas. 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99A5E72-C8A7-BB18-2EA7-2F914650F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426159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56E26F-8DA4-991E-F188-F3A4E1EA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>
                <a:cs typeface="Calibri Light" panose="020F0302020204030204" pitchFamily="34" charset="0"/>
              </a:rPr>
              <a:t>Oikeus toimia tilapäisesti sosiaalihuollon laillistetun ammattihenkilön ammatissa  </a:t>
            </a:r>
            <a:br>
              <a:rPr lang="fi-FI" sz="3600" dirty="0">
                <a:cs typeface="Calibri Light" panose="020F0302020204030204" pitchFamily="34" charset="0"/>
              </a:rPr>
            </a:br>
            <a:r>
              <a:rPr lang="fi-FI" sz="3600" dirty="0">
                <a:cs typeface="Calibri Light" panose="020F0302020204030204" pitchFamily="34" charset="0"/>
              </a:rPr>
              <a:t>(sosiaalihuollon ammattihenkilölaki 12 §)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E6A044-029F-71AA-DC33-9CE86978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357120"/>
            <a:ext cx="11131296" cy="35928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>
                <a:hlinkClick r:id="rId2"/>
              </a:rPr>
              <a:t>HE 354/2014 vp</a:t>
            </a:r>
            <a:r>
              <a:rPr lang="fi-FI" dirty="0"/>
              <a:t>:</a:t>
            </a:r>
          </a:p>
          <a:p>
            <a:r>
              <a:rPr lang="fi-FI" dirty="0"/>
              <a:t>Säännöksen tarkoituksena on antaa opiskelijalle mahdollisuus perehtyä sosiaalipalvelujärjestelmään, saada ohjausta ja palautetta toiminnastaan sekä parantaa hänen ammatillisia valmiuksiaan tulevia ammattihenkilön tehtäviä ajatellen. </a:t>
            </a:r>
          </a:p>
          <a:p>
            <a:r>
              <a:rPr lang="fi-FI" dirty="0"/>
              <a:t>Säännöksen tarkoituksena on myös turvata sosiaalihuollon palvelujen antaminen tilanteessa, jossa koulutusvaatimukset täyttäviä työntekijöitä ei ole saatavilla.</a:t>
            </a:r>
          </a:p>
          <a:p>
            <a:r>
              <a:rPr lang="fi-FI" dirty="0"/>
              <a:t>Tutkinnon soveltuvuuden ja riittävien edellytysten olemassaolon arvioi työnantaja tapauskohtaisesti yhdessä opiskelijan kanssa. Opiskelijan arvioitava myös oma osaamisensa. </a:t>
            </a:r>
          </a:p>
          <a:p>
            <a:pPr lvl="1"/>
            <a:r>
              <a:rPr lang="fi-FI" dirty="0"/>
              <a:t>Asiakasturvallisuus ja ammattietiikka</a:t>
            </a:r>
          </a:p>
          <a:p>
            <a:pPr lvl="1"/>
            <a:r>
              <a:rPr lang="fi-FI" dirty="0"/>
              <a:t>Opiskelijat ovat ammattihenkilölain mukaisen valvonnan piirissä (ks. 16 §). </a:t>
            </a:r>
          </a:p>
          <a:p>
            <a:r>
              <a:rPr lang="fi-FI" dirty="0"/>
              <a:t>Tehtävänkuvausten vastattava osaamista. Ne eivät siten voi olla täysin samanlaisia kuin tutkinnon suorittaneilla laillistetuilla ammattihenkilöillä.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DAB0D17-CA68-2CAA-89E6-E97DC3215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93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256E9-82F7-B47A-9A9F-D32D7C82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cs typeface="Calibri Light" panose="020F0302020204030204" pitchFamily="34" charset="0"/>
              </a:rPr>
              <a:t>Oikeus toimia tilapäisesti sosiaalihuollon laillistetun ammattihenkilön </a:t>
            </a:r>
            <a:r>
              <a:rPr lang="fi-FI" sz="3600" i="1" dirty="0">
                <a:cs typeface="Calibri Light" panose="020F0302020204030204" pitchFamily="34" charset="0"/>
              </a:rPr>
              <a:t>tehtävissä</a:t>
            </a:r>
            <a:r>
              <a:rPr lang="fi-FI" sz="3600" dirty="0">
                <a:cs typeface="Calibri Light" panose="020F0302020204030204" pitchFamily="34" charset="0"/>
              </a:rPr>
              <a:t> (12 §)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FEBAA5-B6C8-F666-FEA9-ECA8F58E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405482"/>
            <a:ext cx="11131296" cy="36815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MUUTOKSET</a:t>
            </a:r>
            <a:r>
              <a:rPr lang="fi-FI" dirty="0"/>
              <a:t> 1.1.2025 lukien </a:t>
            </a:r>
            <a:r>
              <a:rPr lang="fi-FI" dirty="0">
                <a:hlinkClick r:id="rId2"/>
              </a:rPr>
              <a:t>(HE 132/2024 vp)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Sosionomin, geronomin ja kuntoutuksen ohjaajan </a:t>
            </a:r>
            <a:r>
              <a:rPr lang="fi-FI" b="1" i="1" dirty="0"/>
              <a:t>tehtävissä</a:t>
            </a:r>
            <a:r>
              <a:rPr lang="fi-FI" b="1" dirty="0"/>
              <a:t> </a:t>
            </a:r>
            <a:r>
              <a:rPr lang="fi-FI" dirty="0"/>
              <a:t>voi toimia tilapäisesti </a:t>
            </a:r>
            <a:r>
              <a:rPr lang="fi-FI" i="1" dirty="0"/>
              <a:t>enintään vuoden ajan </a:t>
            </a:r>
            <a:r>
              <a:rPr lang="fi-FI" dirty="0"/>
              <a:t>sellainen kyseiseen laillistetun ammattihenkilön ammattiin opiskeleva tai sosiaalialalle soveltuvan korkeakoulututkinnon suorittanut henkilö, jolla on riittävä </a:t>
            </a:r>
            <a:r>
              <a:rPr lang="fi-FI" b="0" i="0" dirty="0">
                <a:effectLst/>
                <a:latin typeface="SourceSerif4"/>
              </a:rPr>
              <a:t>käytännön kokemus ja ammattitaito.  </a:t>
            </a:r>
            <a:endParaRPr lang="fi-FI" dirty="0"/>
          </a:p>
          <a:p>
            <a:pPr marL="0" indent="0">
              <a:buNone/>
            </a:pPr>
            <a:r>
              <a:rPr lang="fi-FI" i="1" dirty="0"/>
              <a:t>Em. vuoden määräaika voidaan ylittää enintään vuodella kerrallaan</a:t>
            </a:r>
            <a:r>
              <a:rPr lang="fi-FI" dirty="0"/>
              <a:t>, jos se on välttämätöntä asiakasturvallisuuden ja palveluiden saatavuuden tai jatkuvuuden kannalta taikka muusta erityisestä syystä. </a:t>
            </a:r>
          </a:p>
          <a:p>
            <a:pPr marL="0" indent="0">
              <a:buNone/>
            </a:pPr>
            <a:r>
              <a:rPr lang="fi-FI" dirty="0"/>
              <a:t>Ei muita muutoksia.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B25ABC-61D8-EEF9-4491-BA9243BD9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7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256E9-82F7-B47A-9A9F-D32D7C82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609599"/>
            <a:ext cx="11131296" cy="1452283"/>
          </a:xfrm>
        </p:spPr>
        <p:txBody>
          <a:bodyPr/>
          <a:lstStyle/>
          <a:p>
            <a:r>
              <a:rPr lang="fi-FI" sz="3600" dirty="0">
                <a:cs typeface="Calibri Light" panose="020F0302020204030204" pitchFamily="34" charset="0"/>
              </a:rPr>
              <a:t>Oikeus toimia tilapäisesti sosiaalihuollon laillistetun ammattihenkilön </a:t>
            </a:r>
            <a:r>
              <a:rPr lang="fi-FI" sz="3600" i="1" dirty="0">
                <a:cs typeface="Calibri Light" panose="020F0302020204030204" pitchFamily="34" charset="0"/>
              </a:rPr>
              <a:t>tehtävissä</a:t>
            </a:r>
            <a:r>
              <a:rPr lang="fi-FI" sz="3600" dirty="0">
                <a:cs typeface="Calibri Light" panose="020F0302020204030204" pitchFamily="34" charset="0"/>
              </a:rPr>
              <a:t> (12 §)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FEBAA5-B6C8-F666-FEA9-ECA8F58E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061882"/>
            <a:ext cx="11131296" cy="4455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MUUTOKSET</a:t>
            </a:r>
            <a:r>
              <a:rPr lang="fi-FI" dirty="0"/>
              <a:t> 1.1.2025 lukien (</a:t>
            </a:r>
            <a:r>
              <a:rPr lang="fi-FI" dirty="0">
                <a:hlinkClick r:id="rId3"/>
              </a:rPr>
              <a:t>HE 132/2024 vp</a:t>
            </a:r>
            <a:r>
              <a:rPr lang="fi-FI" dirty="0"/>
              <a:t>, </a:t>
            </a:r>
            <a:r>
              <a:rPr lang="fi-FI" dirty="0">
                <a:hlinkClick r:id="rId4"/>
              </a:rPr>
              <a:t>StVM 14/2024 vp</a:t>
            </a:r>
            <a:r>
              <a:rPr lang="fi-FI" dirty="0"/>
              <a:t>):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sz="2800" b="1" dirty="0"/>
              <a:t>Sosiaalityöntekijän </a:t>
            </a:r>
            <a:r>
              <a:rPr lang="fi-FI" sz="2800" b="1" i="1" dirty="0"/>
              <a:t>tehtävissä</a:t>
            </a:r>
            <a:r>
              <a:rPr lang="fi-FI" sz="2800" dirty="0"/>
              <a:t> voi tilapäisesti toimia enintään vuoden ajan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sosiaalityöntekijän ammattiin opiskeleva henkilö, joka on suorittanut hyväksytysti sosiaalityön perus- ja aineopinnot sekä käytännön harjoittelun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sz="2800" i="1" dirty="0"/>
              <a:t>sosiaalityön pääaineopiskelija yliopistossa</a:t>
            </a:r>
          </a:p>
          <a:p>
            <a:pPr marL="457200" lvl="1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B25ABC-61D8-EEF9-4491-BA9243BD9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25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Talentia">
      <a:dk1>
        <a:srgbClr val="000000"/>
      </a:dk1>
      <a:lt1>
        <a:srgbClr val="FFFFFF"/>
      </a:lt1>
      <a:dk2>
        <a:srgbClr val="31B5B9"/>
      </a:dk2>
      <a:lt2>
        <a:srgbClr val="EEECE1"/>
      </a:lt2>
      <a:accent1>
        <a:srgbClr val="885994"/>
      </a:accent1>
      <a:accent2>
        <a:srgbClr val="D21C5A"/>
      </a:accent2>
      <a:accent3>
        <a:srgbClr val="ABB529"/>
      </a:accent3>
      <a:accent4>
        <a:srgbClr val="F3B826"/>
      </a:accent4>
      <a:accent5>
        <a:srgbClr val="B5B5B4"/>
      </a:accent5>
      <a:accent6>
        <a:srgbClr val="898A89"/>
      </a:accent6>
      <a:hlink>
        <a:srgbClr val="D21C5A"/>
      </a:hlink>
      <a:folHlink>
        <a:srgbClr val="8959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ia_esityspohja" id="{196C60D3-1C78-A141-A4FE-E71D033C96BB}" vid="{53589266-F25E-604C-92C0-E2BB9D7C1D2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1269</Words>
  <Application>Microsoft Office PowerPoint</Application>
  <PresentationFormat>Laajakuva</PresentationFormat>
  <Paragraphs>133</Paragraphs>
  <Slides>15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Akko Pro</vt:lpstr>
      <vt:lpstr>Aptos</vt:lpstr>
      <vt:lpstr>Arial</vt:lpstr>
      <vt:lpstr>Calibri</vt:lpstr>
      <vt:lpstr>Calibri Light</vt:lpstr>
      <vt:lpstr>IntervalSansProRegular</vt:lpstr>
      <vt:lpstr>SourceSerif4</vt:lpstr>
      <vt:lpstr>Symbol</vt:lpstr>
      <vt:lpstr>1_Office-teema</vt:lpstr>
      <vt:lpstr>                  Sosionomien (AMK) ja sosiaalityöntekijöiden koulutus ja osaaminen sekä työnjako Talentian näkökulmasta  </vt:lpstr>
      <vt:lpstr>Sosiaalihuollon ammattihenkilölaki (1 §)</vt:lpstr>
      <vt:lpstr>STM:n Sosiaalihuollon tehtävärakenteiden ja työnjaon kehittämisen sekä osaamisen kohdentumisen koordinaatiojaosto </vt:lpstr>
      <vt:lpstr>Sosionomi ja sosiaalityöntekijä laillistettuina sosiaalihuollon ammattihenkilöinä </vt:lpstr>
      <vt:lpstr>Talentian linjauksia työnjakoon</vt:lpstr>
      <vt:lpstr>Talentian linjauksia työnjakoon </vt:lpstr>
      <vt:lpstr>Oikeus toimia tilapäisesti sosiaalihuollon laillistetun ammattihenkilön ammatissa   (sosiaalihuollon ammattihenkilölaki 12 §)</vt:lpstr>
      <vt:lpstr>Oikeus toimia tilapäisesti sosiaalihuollon laillistetun ammattihenkilön tehtävissä (12 §)</vt:lpstr>
      <vt:lpstr>Oikeus toimia tilapäisesti sosiaalihuollon laillistetun ammattihenkilön tehtävissä (12 §)</vt:lpstr>
      <vt:lpstr>Oikeus toimia tilapäisesti sosiaalihuollon laillistetun ammattihenkilön tehtävissä (12 §)</vt:lpstr>
      <vt:lpstr>Oikeus toimia tilapäisesti sosiaalihuollon laillistetun ammattihenkilön tehtävissä (12 §)</vt:lpstr>
      <vt:lpstr>Oikeus toimia tilapäisesti sosiaalihuollon laillistetun ammattihenkilön tehtävissä (12 §)</vt:lpstr>
      <vt:lpstr>Tunne sosiaalihuollon ammattihenkilölaki </vt:lpstr>
      <vt:lpstr>Sosiaali- ja terveydenhuollon ammattihenkilölainsäädännön kokonaisuudistus</vt:lpstr>
      <vt:lpstr>Talentia vaikuttaa yhteiskunnallisesti ja verkostoissa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Jaana Manssila</dc:creator>
  <cp:lastModifiedBy>Taina Heininen-Reimi</cp:lastModifiedBy>
  <cp:revision>2</cp:revision>
  <dcterms:created xsi:type="dcterms:W3CDTF">2025-01-21T06:20:50Z</dcterms:created>
  <dcterms:modified xsi:type="dcterms:W3CDTF">2025-02-11T08:23:43Z</dcterms:modified>
</cp:coreProperties>
</file>