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823" r:id="rId6"/>
  </p:sldMasterIdLst>
  <p:notesMasterIdLst>
    <p:notesMasterId r:id="rId24"/>
  </p:notesMasterIdLst>
  <p:handoutMasterIdLst>
    <p:handoutMasterId r:id="rId25"/>
  </p:handoutMasterIdLst>
  <p:sldIdLst>
    <p:sldId id="480" r:id="rId7"/>
    <p:sldId id="539" r:id="rId8"/>
    <p:sldId id="511" r:id="rId9"/>
    <p:sldId id="458" r:id="rId10"/>
    <p:sldId id="518" r:id="rId11"/>
    <p:sldId id="535" r:id="rId12"/>
    <p:sldId id="522" r:id="rId13"/>
    <p:sldId id="529" r:id="rId14"/>
    <p:sldId id="530" r:id="rId15"/>
    <p:sldId id="534" r:id="rId16"/>
    <p:sldId id="532" r:id="rId17"/>
    <p:sldId id="525" r:id="rId18"/>
    <p:sldId id="527" r:id="rId19"/>
    <p:sldId id="537" r:id="rId20"/>
    <p:sldId id="538" r:id="rId21"/>
    <p:sldId id="533" r:id="rId22"/>
    <p:sldId id="515" r:id="rId23"/>
  </p:sldIdLst>
  <p:sldSz cx="9144000" cy="5143500" type="screen16x9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0EF"/>
    <a:srgbClr val="5876C8"/>
    <a:srgbClr val="7991D3"/>
    <a:srgbClr val="BCC8E9"/>
    <a:srgbClr val="365ABD"/>
    <a:srgbClr val="D7DEF2"/>
    <a:srgbClr val="AFBDE5"/>
    <a:srgbClr val="000000"/>
    <a:srgbClr val="2699D6"/>
    <a:srgbClr val="25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2667" autoAdjust="0"/>
  </p:normalViewPr>
  <p:slideViewPr>
    <p:cSldViewPr showGuides="1">
      <p:cViewPr varScale="1">
        <p:scale>
          <a:sx n="82" d="100"/>
          <a:sy n="82" d="100"/>
        </p:scale>
        <p:origin x="9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2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9D061-B3C6-44DE-8A44-B0009D9AA5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E491E56-0A16-4C26-BC05-F62AD5045A87}">
      <dgm:prSet phldrT="[Teksti]"/>
      <dgm:spPr/>
      <dgm:t>
        <a:bodyPr/>
        <a:lstStyle/>
        <a:p>
          <a:r>
            <a:rPr lang="fi-FI" dirty="0"/>
            <a:t>Foorumin kokoukset</a:t>
          </a:r>
        </a:p>
      </dgm:t>
    </dgm:pt>
    <dgm:pt modelId="{BE96DD86-B76B-4722-834D-5678EBC4EFB3}" type="parTrans" cxnId="{9CFF392B-D7AE-4FA0-8827-B1E2AC9BAE84}">
      <dgm:prSet/>
      <dgm:spPr/>
      <dgm:t>
        <a:bodyPr/>
        <a:lstStyle/>
        <a:p>
          <a:endParaRPr lang="fi-FI"/>
        </a:p>
      </dgm:t>
    </dgm:pt>
    <dgm:pt modelId="{146C125C-CBBB-4B01-A41A-784E4F573AD7}" type="sibTrans" cxnId="{9CFF392B-D7AE-4FA0-8827-B1E2AC9BAE84}">
      <dgm:prSet/>
      <dgm:spPr/>
      <dgm:t>
        <a:bodyPr/>
        <a:lstStyle/>
        <a:p>
          <a:endParaRPr lang="fi-FI"/>
        </a:p>
      </dgm:t>
    </dgm:pt>
    <dgm:pt modelId="{B7F94C75-231C-4237-B123-B943D37324ED}">
      <dgm:prSet phldrT="[Teksti]" custT="1"/>
      <dgm:spPr/>
      <dgm:t>
        <a:bodyPr/>
        <a:lstStyle/>
        <a:p>
          <a:r>
            <a:rPr lang="fi-FI" sz="1400" dirty="0"/>
            <a:t>Kokouksia kauden aikana kahdeksan</a:t>
          </a:r>
        </a:p>
      </dgm:t>
    </dgm:pt>
    <dgm:pt modelId="{EE41D4E5-6878-472D-AB5D-09632ED945AD}" type="parTrans" cxnId="{AFC66A37-9325-4C79-ADCE-C23BAE38E0EB}">
      <dgm:prSet/>
      <dgm:spPr/>
      <dgm:t>
        <a:bodyPr/>
        <a:lstStyle/>
        <a:p>
          <a:endParaRPr lang="fi-FI"/>
        </a:p>
      </dgm:t>
    </dgm:pt>
    <dgm:pt modelId="{D5EC55FD-59DC-4731-A08A-098B5A98A497}" type="sibTrans" cxnId="{AFC66A37-9325-4C79-ADCE-C23BAE38E0EB}">
      <dgm:prSet/>
      <dgm:spPr/>
      <dgm:t>
        <a:bodyPr/>
        <a:lstStyle/>
        <a:p>
          <a:endParaRPr lang="fi-FI"/>
        </a:p>
      </dgm:t>
    </dgm:pt>
    <dgm:pt modelId="{8FC6D5AD-47E5-41DD-8973-201AABA50C01}">
      <dgm:prSet phldrT="[Teksti]"/>
      <dgm:spPr/>
      <dgm:t>
        <a:bodyPr/>
        <a:lstStyle/>
        <a:p>
          <a:r>
            <a:rPr lang="fi-FI" dirty="0"/>
            <a:t>Ohjausryhmä</a:t>
          </a:r>
        </a:p>
      </dgm:t>
    </dgm:pt>
    <dgm:pt modelId="{3CB329DC-DA5E-4D8A-974F-6677CF412868}" type="parTrans" cxnId="{9C59E2CD-ED6D-48EB-B81F-E82992DF863F}">
      <dgm:prSet/>
      <dgm:spPr/>
      <dgm:t>
        <a:bodyPr/>
        <a:lstStyle/>
        <a:p>
          <a:endParaRPr lang="fi-FI"/>
        </a:p>
      </dgm:t>
    </dgm:pt>
    <dgm:pt modelId="{AE6459E5-E2D4-46F9-9300-F8ADF3923814}" type="sibTrans" cxnId="{9C59E2CD-ED6D-48EB-B81F-E82992DF863F}">
      <dgm:prSet/>
      <dgm:spPr/>
      <dgm:t>
        <a:bodyPr/>
        <a:lstStyle/>
        <a:p>
          <a:endParaRPr lang="fi-FI"/>
        </a:p>
      </dgm:t>
    </dgm:pt>
    <dgm:pt modelId="{86A41C44-DF06-4542-AD24-11741B0A0A21}">
      <dgm:prSet phldrT="[Teksti]"/>
      <dgm:spPr/>
      <dgm:t>
        <a:bodyPr/>
        <a:lstStyle/>
        <a:p>
          <a:r>
            <a:rPr lang="fi-FI" dirty="0"/>
            <a:t>Puheenjohtajisto, asiantuntijasihteerit, edustus foorumin jäsenistä (kunta-, opiskelija-, AVI- ja OKM-edustus)</a:t>
          </a:r>
        </a:p>
      </dgm:t>
    </dgm:pt>
    <dgm:pt modelId="{EBECA3A4-ACBE-4256-92F3-230B58660768}" type="parTrans" cxnId="{A5F32257-A10C-4805-837A-977CF12BFD28}">
      <dgm:prSet/>
      <dgm:spPr/>
      <dgm:t>
        <a:bodyPr/>
        <a:lstStyle/>
        <a:p>
          <a:endParaRPr lang="fi-FI"/>
        </a:p>
      </dgm:t>
    </dgm:pt>
    <dgm:pt modelId="{09ABAB40-0234-4041-834D-3A458D47834E}" type="sibTrans" cxnId="{A5F32257-A10C-4805-837A-977CF12BFD28}">
      <dgm:prSet/>
      <dgm:spPr/>
      <dgm:t>
        <a:bodyPr/>
        <a:lstStyle/>
        <a:p>
          <a:endParaRPr lang="fi-FI"/>
        </a:p>
      </dgm:t>
    </dgm:pt>
    <dgm:pt modelId="{1C349518-1BEC-4F57-A124-F884D14E5E0A}">
      <dgm:prSet phldrT="[Teksti]"/>
      <dgm:spPr/>
      <dgm:t>
        <a:bodyPr/>
        <a:lstStyle/>
        <a:p>
          <a:r>
            <a:rPr lang="fi-FI" dirty="0"/>
            <a:t>Jaostot</a:t>
          </a:r>
        </a:p>
      </dgm:t>
    </dgm:pt>
    <dgm:pt modelId="{FC7E011A-7697-4B58-8FDB-437C3E168A0F}" type="parTrans" cxnId="{4910826D-941E-460B-8FAF-1F8CBF538A5B}">
      <dgm:prSet/>
      <dgm:spPr/>
      <dgm:t>
        <a:bodyPr/>
        <a:lstStyle/>
        <a:p>
          <a:endParaRPr lang="fi-FI"/>
        </a:p>
      </dgm:t>
    </dgm:pt>
    <dgm:pt modelId="{76980060-8928-41AF-9749-CE5F1C75066E}" type="sibTrans" cxnId="{4910826D-941E-460B-8FAF-1F8CBF538A5B}">
      <dgm:prSet/>
      <dgm:spPr/>
      <dgm:t>
        <a:bodyPr/>
        <a:lstStyle/>
        <a:p>
          <a:endParaRPr lang="fi-FI"/>
        </a:p>
      </dgm:t>
    </dgm:pt>
    <dgm:pt modelId="{1393F44A-CBB5-4FFB-9B84-4FD0D62D906C}">
      <dgm:prSet phldrT="[Teksti]"/>
      <dgm:spPr/>
      <dgm:t>
        <a:bodyPr/>
        <a:lstStyle/>
        <a:p>
          <a:r>
            <a:rPr lang="fi-FI" dirty="0"/>
            <a:t>Ammatillinen osaaminen muuttuvassa toimintaympäristössä</a:t>
          </a:r>
        </a:p>
      </dgm:t>
    </dgm:pt>
    <dgm:pt modelId="{C27A8F9A-1829-4126-A658-087D92BD0264}" type="parTrans" cxnId="{5F6DF0B4-E2B6-4B76-ADEC-5F9641EDF573}">
      <dgm:prSet/>
      <dgm:spPr/>
      <dgm:t>
        <a:bodyPr/>
        <a:lstStyle/>
        <a:p>
          <a:endParaRPr lang="fi-FI"/>
        </a:p>
      </dgm:t>
    </dgm:pt>
    <dgm:pt modelId="{EE5E22D0-E3BA-4A8A-A609-042070A3809E}" type="sibTrans" cxnId="{5F6DF0B4-E2B6-4B76-ADEC-5F9641EDF573}">
      <dgm:prSet/>
      <dgm:spPr/>
      <dgm:t>
        <a:bodyPr/>
        <a:lstStyle/>
        <a:p>
          <a:endParaRPr lang="fi-FI"/>
        </a:p>
      </dgm:t>
    </dgm:pt>
    <dgm:pt modelId="{10A1064D-5C5B-46A6-BC8D-9EE0AFDD5C42}">
      <dgm:prSet phldrT="[Teksti]"/>
      <dgm:spPr/>
      <dgm:t>
        <a:bodyPr/>
        <a:lstStyle/>
        <a:p>
          <a:r>
            <a:rPr lang="fi-FI" dirty="0"/>
            <a:t>Kokouksia 21 kauden aikana</a:t>
          </a:r>
        </a:p>
      </dgm:t>
    </dgm:pt>
    <dgm:pt modelId="{38363ECA-6660-4E04-8648-D6D95AA87C38}" type="parTrans" cxnId="{28EB7D8B-206A-4BF2-A82E-AF75A4DB5AA5}">
      <dgm:prSet/>
      <dgm:spPr/>
      <dgm:t>
        <a:bodyPr/>
        <a:lstStyle/>
        <a:p>
          <a:endParaRPr lang="fi-FI"/>
        </a:p>
      </dgm:t>
    </dgm:pt>
    <dgm:pt modelId="{0947B7C1-8355-4D92-B6BF-E11248CD7191}" type="sibTrans" cxnId="{28EB7D8B-206A-4BF2-A82E-AF75A4DB5AA5}">
      <dgm:prSet/>
      <dgm:spPr/>
      <dgm:t>
        <a:bodyPr/>
        <a:lstStyle/>
        <a:p>
          <a:endParaRPr lang="fi-FI"/>
        </a:p>
      </dgm:t>
    </dgm:pt>
    <dgm:pt modelId="{59C549F9-C3F4-4B38-AD99-C77571EA4AF6}">
      <dgm:prSet/>
      <dgm:spPr/>
      <dgm:t>
        <a:bodyPr/>
        <a:lstStyle/>
        <a:p>
          <a:r>
            <a:rPr lang="fi-FI" dirty="0"/>
            <a:t>Ennakointi ja joustavat koulutuspolut</a:t>
          </a:r>
        </a:p>
      </dgm:t>
    </dgm:pt>
    <dgm:pt modelId="{0156D5D2-BFCC-4C15-8FF5-67F2169C9593}" type="parTrans" cxnId="{9186490D-674D-4377-928B-99139A3D23FA}">
      <dgm:prSet/>
      <dgm:spPr/>
      <dgm:t>
        <a:bodyPr/>
        <a:lstStyle/>
        <a:p>
          <a:endParaRPr lang="fi-FI"/>
        </a:p>
      </dgm:t>
    </dgm:pt>
    <dgm:pt modelId="{355CF8FA-80D1-4802-8DC4-F5591A6DEF74}" type="sibTrans" cxnId="{9186490D-674D-4377-928B-99139A3D23FA}">
      <dgm:prSet/>
      <dgm:spPr/>
      <dgm:t>
        <a:bodyPr/>
        <a:lstStyle/>
        <a:p>
          <a:endParaRPr lang="fi-FI"/>
        </a:p>
      </dgm:t>
    </dgm:pt>
    <dgm:pt modelId="{47745CFE-E563-4592-AAAB-35817F68C267}">
      <dgm:prSet/>
      <dgm:spPr/>
      <dgm:t>
        <a:bodyPr/>
        <a:lstStyle/>
        <a:p>
          <a:r>
            <a:rPr lang="fi-FI" dirty="0"/>
            <a:t>Koulutusten välinen yhteistyö</a:t>
          </a:r>
        </a:p>
      </dgm:t>
    </dgm:pt>
    <dgm:pt modelId="{8E07D9D3-6399-4FC6-B50B-D9BC2EA86F5E}" type="parTrans" cxnId="{E4A072D9-957F-473F-8C0F-E9A03E733957}">
      <dgm:prSet/>
      <dgm:spPr/>
      <dgm:t>
        <a:bodyPr/>
        <a:lstStyle/>
        <a:p>
          <a:endParaRPr lang="fi-FI"/>
        </a:p>
      </dgm:t>
    </dgm:pt>
    <dgm:pt modelId="{66C04217-8C39-49E4-906B-2910FA42515B}" type="sibTrans" cxnId="{E4A072D9-957F-473F-8C0F-E9A03E733957}">
      <dgm:prSet/>
      <dgm:spPr/>
      <dgm:t>
        <a:bodyPr/>
        <a:lstStyle/>
        <a:p>
          <a:endParaRPr lang="fi-FI"/>
        </a:p>
      </dgm:t>
    </dgm:pt>
    <dgm:pt modelId="{8CA56278-357F-4292-AFE4-9E19B8EC6B12}">
      <dgm:prSet/>
      <dgm:spPr/>
      <dgm:t>
        <a:bodyPr/>
        <a:lstStyle/>
        <a:p>
          <a:r>
            <a:rPr lang="fi-FI" dirty="0"/>
            <a:t>Veto- ja pitovoiman vahvistaminen ja työelämän laatu</a:t>
          </a:r>
        </a:p>
      </dgm:t>
    </dgm:pt>
    <dgm:pt modelId="{353546FA-ACE5-48FC-BE41-9B1AD360541C}" type="parTrans" cxnId="{6530BE32-3913-41BB-93D2-7C32EBCA19AA}">
      <dgm:prSet/>
      <dgm:spPr/>
      <dgm:t>
        <a:bodyPr/>
        <a:lstStyle/>
        <a:p>
          <a:endParaRPr lang="fi-FI"/>
        </a:p>
      </dgm:t>
    </dgm:pt>
    <dgm:pt modelId="{B80496B9-8B87-4194-884B-5FAB17858A3C}" type="sibTrans" cxnId="{6530BE32-3913-41BB-93D2-7C32EBCA19AA}">
      <dgm:prSet/>
      <dgm:spPr/>
      <dgm:t>
        <a:bodyPr/>
        <a:lstStyle/>
        <a:p>
          <a:endParaRPr lang="fi-FI"/>
        </a:p>
      </dgm:t>
    </dgm:pt>
    <dgm:pt modelId="{7D818FC6-7C6A-4A5F-B679-A3244A8EF3A8}">
      <dgm:prSet/>
      <dgm:spPr/>
      <dgm:t>
        <a:bodyPr/>
        <a:lstStyle/>
        <a:p>
          <a:endParaRPr lang="fi-FI" dirty="0"/>
        </a:p>
      </dgm:t>
    </dgm:pt>
    <dgm:pt modelId="{168D301D-BBFA-44C6-8635-0DD616D52E86}" type="parTrans" cxnId="{DFD44050-A6F7-4882-A08E-FF6DBE77A49E}">
      <dgm:prSet/>
      <dgm:spPr/>
      <dgm:t>
        <a:bodyPr/>
        <a:lstStyle/>
        <a:p>
          <a:endParaRPr lang="fi-FI"/>
        </a:p>
      </dgm:t>
    </dgm:pt>
    <dgm:pt modelId="{D43F095B-28D4-4BF9-963F-EC0DAE558F32}" type="sibTrans" cxnId="{DFD44050-A6F7-4882-A08E-FF6DBE77A49E}">
      <dgm:prSet/>
      <dgm:spPr/>
      <dgm:t>
        <a:bodyPr/>
        <a:lstStyle/>
        <a:p>
          <a:endParaRPr lang="fi-FI"/>
        </a:p>
      </dgm:t>
    </dgm:pt>
    <dgm:pt modelId="{2D57D273-8504-4466-8B5B-246262585E60}">
      <dgm:prSet phldrT="[Teksti]" custT="1"/>
      <dgm:spPr/>
      <dgm:t>
        <a:bodyPr/>
        <a:lstStyle/>
        <a:p>
          <a:r>
            <a:rPr lang="fi-FI" sz="1400" dirty="0"/>
            <a:t>Kolmessa kutsuttuna kaikki kuultavat tahot</a:t>
          </a:r>
        </a:p>
      </dgm:t>
    </dgm:pt>
    <dgm:pt modelId="{288D239E-EF0F-49F4-A19E-95FCE071FA37}" type="parTrans" cxnId="{D977B7FA-C68F-4140-B41E-D13BF7814C13}">
      <dgm:prSet/>
      <dgm:spPr/>
      <dgm:t>
        <a:bodyPr/>
        <a:lstStyle/>
        <a:p>
          <a:endParaRPr lang="fi-FI"/>
        </a:p>
      </dgm:t>
    </dgm:pt>
    <dgm:pt modelId="{78379A54-1FEB-4CEF-BEA4-EE95F86950D0}" type="sibTrans" cxnId="{D977B7FA-C68F-4140-B41E-D13BF7814C13}">
      <dgm:prSet/>
      <dgm:spPr/>
      <dgm:t>
        <a:bodyPr/>
        <a:lstStyle/>
        <a:p>
          <a:endParaRPr lang="fi-FI"/>
        </a:p>
      </dgm:t>
    </dgm:pt>
    <dgm:pt modelId="{8D381598-746B-41C9-AC88-D33D35B82BBB}">
      <dgm:prSet phldrT="[Teksti]" custT="1"/>
      <dgm:spPr/>
      <dgm:t>
        <a:bodyPr/>
        <a:lstStyle/>
        <a:p>
          <a:endParaRPr lang="fi-FI" sz="1200" dirty="0">
            <a:solidFill>
              <a:schemeClr val="tx1"/>
            </a:solidFill>
          </a:endParaRPr>
        </a:p>
      </dgm:t>
    </dgm:pt>
    <dgm:pt modelId="{5AE43160-F8DA-4610-B09D-8B9A07CC0B04}" type="parTrans" cxnId="{29DC9691-142E-4871-AFA4-5C7B0E86917E}">
      <dgm:prSet/>
      <dgm:spPr/>
      <dgm:t>
        <a:bodyPr/>
        <a:lstStyle/>
        <a:p>
          <a:endParaRPr lang="fi-FI"/>
        </a:p>
      </dgm:t>
    </dgm:pt>
    <dgm:pt modelId="{3E59DD8B-90FD-4163-8D47-707FB3EF3F6A}" type="sibTrans" cxnId="{29DC9691-142E-4871-AFA4-5C7B0E86917E}">
      <dgm:prSet/>
      <dgm:spPr/>
      <dgm:t>
        <a:bodyPr/>
        <a:lstStyle/>
        <a:p>
          <a:endParaRPr lang="fi-FI"/>
        </a:p>
      </dgm:t>
    </dgm:pt>
    <dgm:pt modelId="{3BF64F3D-FBFF-459A-BAB6-B4859057679A}">
      <dgm:prSet phldrT="[Teksti]"/>
      <dgm:spPr/>
      <dgm:t>
        <a:bodyPr/>
        <a:lstStyle/>
        <a:p>
          <a:r>
            <a:rPr lang="fi-FI" dirty="0"/>
            <a:t>pj. Leena Halttunen, laitoksen johtaja, Kasvatustieteiden ja psykologian 	tiedekunta, Jyväskylän yliopisto</a:t>
          </a:r>
        </a:p>
      </dgm:t>
    </dgm:pt>
    <dgm:pt modelId="{07F6A3C8-502A-4AEC-ABA8-7C3CF45F8845}" type="parTrans" cxnId="{D716A94B-D0B9-4DB3-AEAD-5F1F3E29D491}">
      <dgm:prSet/>
      <dgm:spPr/>
      <dgm:t>
        <a:bodyPr/>
        <a:lstStyle/>
        <a:p>
          <a:endParaRPr lang="fi-FI"/>
        </a:p>
      </dgm:t>
    </dgm:pt>
    <dgm:pt modelId="{A3688781-099A-4C4F-B496-0B7888EAA5B2}" type="sibTrans" cxnId="{D716A94B-D0B9-4DB3-AEAD-5F1F3E29D491}">
      <dgm:prSet/>
      <dgm:spPr/>
      <dgm:t>
        <a:bodyPr/>
        <a:lstStyle/>
        <a:p>
          <a:endParaRPr lang="fi-FI"/>
        </a:p>
      </dgm:t>
    </dgm:pt>
    <dgm:pt modelId="{3D493E23-57A6-4993-9402-27C0417A9A42}">
      <dgm:prSet/>
      <dgm:spPr/>
      <dgm:t>
        <a:bodyPr/>
        <a:lstStyle/>
        <a:p>
          <a:endParaRPr lang="fi-FI" dirty="0"/>
        </a:p>
      </dgm:t>
    </dgm:pt>
    <dgm:pt modelId="{73E1D717-49A1-453E-9F20-D63F72F69059}" type="parTrans" cxnId="{6A5ADDAC-C264-4AA2-873C-1EAF23F15218}">
      <dgm:prSet/>
      <dgm:spPr/>
      <dgm:t>
        <a:bodyPr/>
        <a:lstStyle/>
        <a:p>
          <a:endParaRPr lang="fi-FI"/>
        </a:p>
      </dgm:t>
    </dgm:pt>
    <dgm:pt modelId="{766A9F79-C7EA-4DF9-88FA-3353F3969B6B}" type="sibTrans" cxnId="{6A5ADDAC-C264-4AA2-873C-1EAF23F15218}">
      <dgm:prSet/>
      <dgm:spPr/>
      <dgm:t>
        <a:bodyPr/>
        <a:lstStyle/>
        <a:p>
          <a:endParaRPr lang="fi-FI"/>
        </a:p>
      </dgm:t>
    </dgm:pt>
    <dgm:pt modelId="{E99A9EAC-3940-491B-A396-662551CA5BC0}">
      <dgm:prSet phldrT="[Teksti]"/>
      <dgm:spPr/>
      <dgm:t>
        <a:bodyPr/>
        <a:lstStyle/>
        <a:p>
          <a:r>
            <a:rPr lang="fi-FI" dirty="0"/>
            <a:t>vpj. Meeri Rusi, yliopettaja, Turun ammattikorkeakoulu</a:t>
          </a:r>
        </a:p>
      </dgm:t>
    </dgm:pt>
    <dgm:pt modelId="{13106EE5-7767-4BE2-9EA7-53C5C9315208}" type="parTrans" cxnId="{2A010C23-5A75-4789-B324-89B9BF576FEB}">
      <dgm:prSet/>
      <dgm:spPr/>
      <dgm:t>
        <a:bodyPr/>
        <a:lstStyle/>
        <a:p>
          <a:endParaRPr lang="fi-FI"/>
        </a:p>
      </dgm:t>
    </dgm:pt>
    <dgm:pt modelId="{8D28188F-D92B-461E-BEDA-8CD181A3EEFA}" type="sibTrans" cxnId="{2A010C23-5A75-4789-B324-89B9BF576FEB}">
      <dgm:prSet/>
      <dgm:spPr/>
      <dgm:t>
        <a:bodyPr/>
        <a:lstStyle/>
        <a:p>
          <a:endParaRPr lang="fi-FI"/>
        </a:p>
      </dgm:t>
    </dgm:pt>
    <dgm:pt modelId="{BA779798-2997-417C-9313-C3EC84D9D7D9}">
      <dgm:prSet phldrT="[Teksti]"/>
      <dgm:spPr/>
      <dgm:t>
        <a:bodyPr/>
        <a:lstStyle/>
        <a:p>
          <a:r>
            <a:rPr lang="fi-FI" dirty="0"/>
            <a:t>vpj. Soili Lehtiniemi, koulutusjohtaja, STEP-koulutus</a:t>
          </a:r>
        </a:p>
      </dgm:t>
    </dgm:pt>
    <dgm:pt modelId="{B3C9D042-C35E-4462-8062-1EBE637379BF}" type="parTrans" cxnId="{DD5221F6-2BD4-455E-A647-1509CFD0BFB7}">
      <dgm:prSet/>
      <dgm:spPr/>
      <dgm:t>
        <a:bodyPr/>
        <a:lstStyle/>
        <a:p>
          <a:endParaRPr lang="fi-FI"/>
        </a:p>
      </dgm:t>
    </dgm:pt>
    <dgm:pt modelId="{EC5E60C7-B076-4A85-A537-DCDB440CC136}" type="sibTrans" cxnId="{DD5221F6-2BD4-455E-A647-1509CFD0BFB7}">
      <dgm:prSet/>
      <dgm:spPr/>
      <dgm:t>
        <a:bodyPr/>
        <a:lstStyle/>
        <a:p>
          <a:endParaRPr lang="fi-FI"/>
        </a:p>
      </dgm:t>
    </dgm:pt>
    <dgm:pt modelId="{21799B34-EFC8-4EF8-8FF1-BFD2EA202691}">
      <dgm:prSet phldrT="[Teksti]" custT="1"/>
      <dgm:spPr/>
      <dgm:t>
        <a:bodyPr/>
        <a:lstStyle/>
        <a:p>
          <a:r>
            <a:rPr lang="fi-FI" sz="1200" dirty="0">
              <a:solidFill>
                <a:schemeClr val="tx1"/>
              </a:solidFill>
            </a:rPr>
            <a:t>Suomen Kuntaliitto, Opetusalan Ammattijärjestö OAJ, Varhaiskasvatuksen Opettajien Liitto VOL, Sosiaali- ja terveysalan ammattijärjestö Tehy ry, Suomen lähi- ja perushoitajien liitto </a:t>
          </a:r>
          <a:r>
            <a:rPr lang="fi-FI" sz="1200" dirty="0" err="1">
              <a:solidFill>
                <a:schemeClr val="tx1"/>
              </a:solidFill>
            </a:rPr>
            <a:t>SuPer</a:t>
          </a:r>
          <a:r>
            <a:rPr lang="fi-FI" sz="1200" dirty="0">
              <a:solidFill>
                <a:schemeClr val="tx1"/>
              </a:solidFill>
            </a:rPr>
            <a:t> ry, Julkisten ja hyvinvointialojen liitto JHL, Sosiaalialan ammattijärjestö Talentia, KT Kuntatyönantajat ja Hyvinvointiala Hali.</a:t>
          </a:r>
        </a:p>
      </dgm:t>
    </dgm:pt>
    <dgm:pt modelId="{0C0F3A2F-E2FB-46C3-B902-65DBECF54852}" type="sibTrans" cxnId="{8576DA0E-0662-4F0E-843E-CF2E05EB0193}">
      <dgm:prSet/>
      <dgm:spPr/>
      <dgm:t>
        <a:bodyPr/>
        <a:lstStyle/>
        <a:p>
          <a:endParaRPr lang="fi-FI"/>
        </a:p>
      </dgm:t>
    </dgm:pt>
    <dgm:pt modelId="{8AA0A424-CDE1-4615-AA65-DAD1DD956929}" type="parTrans" cxnId="{8576DA0E-0662-4F0E-843E-CF2E05EB0193}">
      <dgm:prSet/>
      <dgm:spPr/>
      <dgm:t>
        <a:bodyPr/>
        <a:lstStyle/>
        <a:p>
          <a:endParaRPr lang="fi-FI"/>
        </a:p>
      </dgm:t>
    </dgm:pt>
    <dgm:pt modelId="{DCEEB54B-43CE-4B71-9121-1892A50019B0}" type="pres">
      <dgm:prSet presAssocID="{D859D061-B3C6-44DE-8A44-B0009D9AA5B9}" presName="Name0" presStyleCnt="0">
        <dgm:presLayoutVars>
          <dgm:dir/>
          <dgm:animLvl val="lvl"/>
          <dgm:resizeHandles val="exact"/>
        </dgm:presLayoutVars>
      </dgm:prSet>
      <dgm:spPr/>
    </dgm:pt>
    <dgm:pt modelId="{695239A1-60B8-4B3A-B9ED-C3A1BC4E9F29}" type="pres">
      <dgm:prSet presAssocID="{8E491E56-0A16-4C26-BC05-F62AD5045A87}" presName="composite" presStyleCnt="0"/>
      <dgm:spPr/>
    </dgm:pt>
    <dgm:pt modelId="{38D39818-CAB7-412E-AE74-1A41D396FDC8}" type="pres">
      <dgm:prSet presAssocID="{8E491E56-0A16-4C26-BC05-F62AD5045A87}" presName="parTx" presStyleLbl="alignNode1" presStyleIdx="0" presStyleCnt="3" custLinFactX="13998" custLinFactNeighborX="100000" custLinFactNeighborY="-15317">
        <dgm:presLayoutVars>
          <dgm:chMax val="0"/>
          <dgm:chPref val="0"/>
          <dgm:bulletEnabled val="1"/>
        </dgm:presLayoutVars>
      </dgm:prSet>
      <dgm:spPr/>
    </dgm:pt>
    <dgm:pt modelId="{3C7C8A1E-05F8-4FDA-96D5-D9EB87E2A00B}" type="pres">
      <dgm:prSet presAssocID="{8E491E56-0A16-4C26-BC05-F62AD5045A87}" presName="desTx" presStyleLbl="alignAccFollowNode1" presStyleIdx="0" presStyleCnt="3" custLinFactX="15077" custLinFactNeighborX="100000" custLinFactNeighborY="325">
        <dgm:presLayoutVars>
          <dgm:bulletEnabled val="1"/>
        </dgm:presLayoutVars>
      </dgm:prSet>
      <dgm:spPr/>
    </dgm:pt>
    <dgm:pt modelId="{E6714D5C-2796-4E20-BEEA-C0728FD482ED}" type="pres">
      <dgm:prSet presAssocID="{146C125C-CBBB-4B01-A41A-784E4F573AD7}" presName="space" presStyleCnt="0"/>
      <dgm:spPr/>
    </dgm:pt>
    <dgm:pt modelId="{4567AF35-028C-4AE1-911C-04ECE513A2E9}" type="pres">
      <dgm:prSet presAssocID="{8FC6D5AD-47E5-41DD-8973-201AABA50C01}" presName="composite" presStyleCnt="0"/>
      <dgm:spPr/>
    </dgm:pt>
    <dgm:pt modelId="{654F26F2-6FA1-449D-8F7B-3E76791203CF}" type="pres">
      <dgm:prSet presAssocID="{8FC6D5AD-47E5-41DD-8973-201AABA50C01}" presName="parTx" presStyleLbl="alignNode1" presStyleIdx="1" presStyleCnt="3" custLinFactX="-9865" custLinFactNeighborX="-100000" custLinFactNeighborY="-15317">
        <dgm:presLayoutVars>
          <dgm:chMax val="0"/>
          <dgm:chPref val="0"/>
          <dgm:bulletEnabled val="1"/>
        </dgm:presLayoutVars>
      </dgm:prSet>
      <dgm:spPr/>
    </dgm:pt>
    <dgm:pt modelId="{C5F4BFC7-DEA3-430B-BE9E-1545CAC6D436}" type="pres">
      <dgm:prSet presAssocID="{8FC6D5AD-47E5-41DD-8973-201AABA50C01}" presName="desTx" presStyleLbl="alignAccFollowNode1" presStyleIdx="1" presStyleCnt="3" custLinFactX="-9865" custLinFactNeighborX="-100000" custLinFactNeighborY="325">
        <dgm:presLayoutVars>
          <dgm:bulletEnabled val="1"/>
        </dgm:presLayoutVars>
      </dgm:prSet>
      <dgm:spPr/>
    </dgm:pt>
    <dgm:pt modelId="{0B90A3AD-FBF0-4C61-AFE9-B5781503F7B5}" type="pres">
      <dgm:prSet presAssocID="{AE6459E5-E2D4-46F9-9300-F8ADF3923814}" presName="space" presStyleCnt="0"/>
      <dgm:spPr/>
    </dgm:pt>
    <dgm:pt modelId="{FB726C42-3B41-4BFC-8A84-0BEA2B0DBDFF}" type="pres">
      <dgm:prSet presAssocID="{1C349518-1BEC-4F57-A124-F884D14E5E0A}" presName="composite" presStyleCnt="0"/>
      <dgm:spPr/>
    </dgm:pt>
    <dgm:pt modelId="{EF67AF18-B813-4E72-BB9B-E9AD8C218B1F}" type="pres">
      <dgm:prSet presAssocID="{1C349518-1BEC-4F57-A124-F884D14E5E0A}" presName="parTx" presStyleLbl="alignNode1" presStyleIdx="2" presStyleCnt="3" custLinFactNeighborX="123" custLinFactNeighborY="-15317">
        <dgm:presLayoutVars>
          <dgm:chMax val="0"/>
          <dgm:chPref val="0"/>
          <dgm:bulletEnabled val="1"/>
        </dgm:presLayoutVars>
      </dgm:prSet>
      <dgm:spPr/>
    </dgm:pt>
    <dgm:pt modelId="{94E1A4EB-B541-4A8A-A1AF-226E554DC40F}" type="pres">
      <dgm:prSet presAssocID="{1C349518-1BEC-4F57-A124-F884D14E5E0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57F5302-47F9-4B72-815F-C9ED0103A1A7}" type="presOf" srcId="{2D57D273-8504-4466-8B5B-246262585E60}" destId="{3C7C8A1E-05F8-4FDA-96D5-D9EB87E2A00B}" srcOrd="0" destOrd="1" presId="urn:microsoft.com/office/officeart/2005/8/layout/hList1"/>
    <dgm:cxn modelId="{52EC8F06-E3AF-4E3C-BE92-4E081698F879}" type="presOf" srcId="{B7F94C75-231C-4237-B123-B943D37324ED}" destId="{3C7C8A1E-05F8-4FDA-96D5-D9EB87E2A00B}" srcOrd="0" destOrd="0" presId="urn:microsoft.com/office/officeart/2005/8/layout/hList1"/>
    <dgm:cxn modelId="{9186490D-674D-4377-928B-99139A3D23FA}" srcId="{1C349518-1BEC-4F57-A124-F884D14E5E0A}" destId="{59C549F9-C3F4-4B38-AD99-C77571EA4AF6}" srcOrd="1" destOrd="0" parTransId="{0156D5D2-BFCC-4C15-8FF5-67F2169C9593}" sibTransId="{355CF8FA-80D1-4802-8DC4-F5591A6DEF74}"/>
    <dgm:cxn modelId="{8576DA0E-0662-4F0E-843E-CF2E05EB0193}" srcId="{8E491E56-0A16-4C26-BC05-F62AD5045A87}" destId="{21799B34-EFC8-4EF8-8FF1-BFD2EA202691}" srcOrd="3" destOrd="0" parTransId="{8AA0A424-CDE1-4615-AA65-DAD1DD956929}" sibTransId="{0C0F3A2F-E2FB-46C3-B902-65DBECF54852}"/>
    <dgm:cxn modelId="{FB76A11A-99F8-4F03-AEE7-35A73FE40437}" type="presOf" srcId="{1C349518-1BEC-4F57-A124-F884D14E5E0A}" destId="{EF67AF18-B813-4E72-BB9B-E9AD8C218B1F}" srcOrd="0" destOrd="0" presId="urn:microsoft.com/office/officeart/2005/8/layout/hList1"/>
    <dgm:cxn modelId="{F616F322-1542-462C-9D89-7D4752452F67}" type="presOf" srcId="{86A41C44-DF06-4542-AD24-11741B0A0A21}" destId="{C5F4BFC7-DEA3-430B-BE9E-1545CAC6D436}" srcOrd="0" destOrd="0" presId="urn:microsoft.com/office/officeart/2005/8/layout/hList1"/>
    <dgm:cxn modelId="{2A010C23-5A75-4789-B324-89B9BF576FEB}" srcId="{8FC6D5AD-47E5-41DD-8973-201AABA50C01}" destId="{E99A9EAC-3940-491B-A396-662551CA5BC0}" srcOrd="3" destOrd="0" parTransId="{13106EE5-7767-4BE2-9EA7-53C5C9315208}" sibTransId="{8D28188F-D92B-461E-BEDA-8CD181A3EEFA}"/>
    <dgm:cxn modelId="{9CFF392B-D7AE-4FA0-8827-B1E2AC9BAE84}" srcId="{D859D061-B3C6-44DE-8A44-B0009D9AA5B9}" destId="{8E491E56-0A16-4C26-BC05-F62AD5045A87}" srcOrd="0" destOrd="0" parTransId="{BE96DD86-B76B-4722-834D-5678EBC4EFB3}" sibTransId="{146C125C-CBBB-4B01-A41A-784E4F573AD7}"/>
    <dgm:cxn modelId="{66907A32-660E-422D-A300-307D8E4CD767}" type="presOf" srcId="{1393F44A-CBB5-4FFB-9B84-4FD0D62D906C}" destId="{94E1A4EB-B541-4A8A-A1AF-226E554DC40F}" srcOrd="0" destOrd="0" presId="urn:microsoft.com/office/officeart/2005/8/layout/hList1"/>
    <dgm:cxn modelId="{08F1BB32-FFD2-48FB-AEE9-255A9EA81307}" type="presOf" srcId="{8D381598-746B-41C9-AC88-D33D35B82BBB}" destId="{3C7C8A1E-05F8-4FDA-96D5-D9EB87E2A00B}" srcOrd="0" destOrd="2" presId="urn:microsoft.com/office/officeart/2005/8/layout/hList1"/>
    <dgm:cxn modelId="{6530BE32-3913-41BB-93D2-7C32EBCA19AA}" srcId="{1C349518-1BEC-4F57-A124-F884D14E5E0A}" destId="{8CA56278-357F-4292-AFE4-9E19B8EC6B12}" srcOrd="3" destOrd="0" parTransId="{353546FA-ACE5-48FC-BE41-9B1AD360541C}" sibTransId="{B80496B9-8B87-4194-884B-5FAB17858A3C}"/>
    <dgm:cxn modelId="{AFC66A37-9325-4C79-ADCE-C23BAE38E0EB}" srcId="{8E491E56-0A16-4C26-BC05-F62AD5045A87}" destId="{B7F94C75-231C-4237-B123-B943D37324ED}" srcOrd="0" destOrd="0" parTransId="{EE41D4E5-6878-472D-AB5D-09632ED945AD}" sibTransId="{D5EC55FD-59DC-4731-A08A-098B5A98A497}"/>
    <dgm:cxn modelId="{CFF3CF3B-27AD-455D-8921-345EA3856BCC}" type="presOf" srcId="{8FC6D5AD-47E5-41DD-8973-201AABA50C01}" destId="{654F26F2-6FA1-449D-8F7B-3E76791203CF}" srcOrd="0" destOrd="0" presId="urn:microsoft.com/office/officeart/2005/8/layout/hList1"/>
    <dgm:cxn modelId="{29222C3C-6EEB-453D-B73E-CABEC5437B59}" type="presOf" srcId="{3BF64F3D-FBFF-459A-BAB6-B4859057679A}" destId="{C5F4BFC7-DEA3-430B-BE9E-1545CAC6D436}" srcOrd="0" destOrd="2" presId="urn:microsoft.com/office/officeart/2005/8/layout/hList1"/>
    <dgm:cxn modelId="{322AE742-6ED2-4860-A15B-7BC3DD920619}" type="presOf" srcId="{D859D061-B3C6-44DE-8A44-B0009D9AA5B9}" destId="{DCEEB54B-43CE-4B71-9121-1892A50019B0}" srcOrd="0" destOrd="0" presId="urn:microsoft.com/office/officeart/2005/8/layout/hList1"/>
    <dgm:cxn modelId="{FE639B46-7A68-452F-9106-4F4D837FFA68}" type="presOf" srcId="{59C549F9-C3F4-4B38-AD99-C77571EA4AF6}" destId="{94E1A4EB-B541-4A8A-A1AF-226E554DC40F}" srcOrd="0" destOrd="1" presId="urn:microsoft.com/office/officeart/2005/8/layout/hList1"/>
    <dgm:cxn modelId="{D716A94B-D0B9-4DB3-AEAD-5F1F3E29D491}" srcId="{8FC6D5AD-47E5-41DD-8973-201AABA50C01}" destId="{3BF64F3D-FBFF-459A-BAB6-B4859057679A}" srcOrd="2" destOrd="0" parTransId="{07F6A3C8-502A-4AEC-ABA8-7C3CF45F8845}" sibTransId="{A3688781-099A-4C4F-B496-0B7888EAA5B2}"/>
    <dgm:cxn modelId="{4910826D-941E-460B-8FAF-1F8CBF538A5B}" srcId="{D859D061-B3C6-44DE-8A44-B0009D9AA5B9}" destId="{1C349518-1BEC-4F57-A124-F884D14E5E0A}" srcOrd="2" destOrd="0" parTransId="{FC7E011A-7697-4B58-8FDB-437C3E168A0F}" sibTransId="{76980060-8928-41AF-9749-CE5F1C75066E}"/>
    <dgm:cxn modelId="{DFD44050-A6F7-4882-A08E-FF6DBE77A49E}" srcId="{1C349518-1BEC-4F57-A124-F884D14E5E0A}" destId="{7D818FC6-7C6A-4A5F-B679-A3244A8EF3A8}" srcOrd="4" destOrd="0" parTransId="{168D301D-BBFA-44C6-8635-0DD616D52E86}" sibTransId="{D43F095B-28D4-4BF9-963F-EC0DAE558F32}"/>
    <dgm:cxn modelId="{A62ECB50-8AF8-4ADA-BD19-6E354C933755}" type="presOf" srcId="{10A1064D-5C5B-46A6-BC8D-9EE0AFDD5C42}" destId="{C5F4BFC7-DEA3-430B-BE9E-1545CAC6D436}" srcOrd="0" destOrd="1" presId="urn:microsoft.com/office/officeart/2005/8/layout/hList1"/>
    <dgm:cxn modelId="{A5F32257-A10C-4805-837A-977CF12BFD28}" srcId="{8FC6D5AD-47E5-41DD-8973-201AABA50C01}" destId="{86A41C44-DF06-4542-AD24-11741B0A0A21}" srcOrd="0" destOrd="0" parTransId="{EBECA3A4-ACBE-4256-92F3-230B58660768}" sibTransId="{09ABAB40-0234-4041-834D-3A458D47834E}"/>
    <dgm:cxn modelId="{28EB7D8B-206A-4BF2-A82E-AF75A4DB5AA5}" srcId="{8FC6D5AD-47E5-41DD-8973-201AABA50C01}" destId="{10A1064D-5C5B-46A6-BC8D-9EE0AFDD5C42}" srcOrd="1" destOrd="0" parTransId="{38363ECA-6660-4E04-8648-D6D95AA87C38}" sibTransId="{0947B7C1-8355-4D92-B6BF-E11248CD7191}"/>
    <dgm:cxn modelId="{2B038C8F-6E25-4135-B636-594B7F6EDAD7}" type="presOf" srcId="{8CA56278-357F-4292-AFE4-9E19B8EC6B12}" destId="{94E1A4EB-B541-4A8A-A1AF-226E554DC40F}" srcOrd="0" destOrd="3" presId="urn:microsoft.com/office/officeart/2005/8/layout/hList1"/>
    <dgm:cxn modelId="{29DC9691-142E-4871-AFA4-5C7B0E86917E}" srcId="{8E491E56-0A16-4C26-BC05-F62AD5045A87}" destId="{8D381598-746B-41C9-AC88-D33D35B82BBB}" srcOrd="2" destOrd="0" parTransId="{5AE43160-F8DA-4610-B09D-8B9A07CC0B04}" sibTransId="{3E59DD8B-90FD-4163-8D47-707FB3EF3F6A}"/>
    <dgm:cxn modelId="{FAFC5692-598A-4680-BD77-7F09BA3F1710}" type="presOf" srcId="{21799B34-EFC8-4EF8-8FF1-BFD2EA202691}" destId="{3C7C8A1E-05F8-4FDA-96D5-D9EB87E2A00B}" srcOrd="0" destOrd="3" presId="urn:microsoft.com/office/officeart/2005/8/layout/hList1"/>
    <dgm:cxn modelId="{08F9C698-5583-462B-B44D-3A9EA61C8446}" type="presOf" srcId="{E99A9EAC-3940-491B-A396-662551CA5BC0}" destId="{C5F4BFC7-DEA3-430B-BE9E-1545CAC6D436}" srcOrd="0" destOrd="3" presId="urn:microsoft.com/office/officeart/2005/8/layout/hList1"/>
    <dgm:cxn modelId="{967E579A-228E-48B5-8628-A20EB069A319}" type="presOf" srcId="{47745CFE-E563-4592-AAAB-35817F68C267}" destId="{94E1A4EB-B541-4A8A-A1AF-226E554DC40F}" srcOrd="0" destOrd="2" presId="urn:microsoft.com/office/officeart/2005/8/layout/hList1"/>
    <dgm:cxn modelId="{0EEEBDA3-CF38-40A9-BC51-9A8D06C4C736}" type="presOf" srcId="{BA779798-2997-417C-9313-C3EC84D9D7D9}" destId="{C5F4BFC7-DEA3-430B-BE9E-1545CAC6D436}" srcOrd="0" destOrd="4" presId="urn:microsoft.com/office/officeart/2005/8/layout/hList1"/>
    <dgm:cxn modelId="{6A5ADDAC-C264-4AA2-873C-1EAF23F15218}" srcId="{8FC6D5AD-47E5-41DD-8973-201AABA50C01}" destId="{3D493E23-57A6-4993-9402-27C0417A9A42}" srcOrd="5" destOrd="0" parTransId="{73E1D717-49A1-453E-9F20-D63F72F69059}" sibTransId="{766A9F79-C7EA-4DF9-88FA-3353F3969B6B}"/>
    <dgm:cxn modelId="{5F6DF0B4-E2B6-4B76-ADEC-5F9641EDF573}" srcId="{1C349518-1BEC-4F57-A124-F884D14E5E0A}" destId="{1393F44A-CBB5-4FFB-9B84-4FD0D62D906C}" srcOrd="0" destOrd="0" parTransId="{C27A8F9A-1829-4126-A658-087D92BD0264}" sibTransId="{EE5E22D0-E3BA-4A8A-A609-042070A3809E}"/>
    <dgm:cxn modelId="{BB22D8BD-0397-4405-A3D6-618BFECC1BB7}" type="presOf" srcId="{3D493E23-57A6-4993-9402-27C0417A9A42}" destId="{C5F4BFC7-DEA3-430B-BE9E-1545CAC6D436}" srcOrd="0" destOrd="5" presId="urn:microsoft.com/office/officeart/2005/8/layout/hList1"/>
    <dgm:cxn modelId="{9C59E2CD-ED6D-48EB-B81F-E82992DF863F}" srcId="{D859D061-B3C6-44DE-8A44-B0009D9AA5B9}" destId="{8FC6D5AD-47E5-41DD-8973-201AABA50C01}" srcOrd="1" destOrd="0" parTransId="{3CB329DC-DA5E-4D8A-974F-6677CF412868}" sibTransId="{AE6459E5-E2D4-46F9-9300-F8ADF3923814}"/>
    <dgm:cxn modelId="{B7390CD0-9A81-46DF-AA28-A683283BB7F7}" type="presOf" srcId="{7D818FC6-7C6A-4A5F-B679-A3244A8EF3A8}" destId="{94E1A4EB-B541-4A8A-A1AF-226E554DC40F}" srcOrd="0" destOrd="4" presId="urn:microsoft.com/office/officeart/2005/8/layout/hList1"/>
    <dgm:cxn modelId="{E4A072D9-957F-473F-8C0F-E9A03E733957}" srcId="{1C349518-1BEC-4F57-A124-F884D14E5E0A}" destId="{47745CFE-E563-4592-AAAB-35817F68C267}" srcOrd="2" destOrd="0" parTransId="{8E07D9D3-6399-4FC6-B50B-D9BC2EA86F5E}" sibTransId="{66C04217-8C39-49E4-906B-2910FA42515B}"/>
    <dgm:cxn modelId="{DD5221F6-2BD4-455E-A647-1509CFD0BFB7}" srcId="{8FC6D5AD-47E5-41DD-8973-201AABA50C01}" destId="{BA779798-2997-417C-9313-C3EC84D9D7D9}" srcOrd="4" destOrd="0" parTransId="{B3C9D042-C35E-4462-8062-1EBE637379BF}" sibTransId="{EC5E60C7-B076-4A85-A537-DCDB440CC136}"/>
    <dgm:cxn modelId="{D977B7FA-C68F-4140-B41E-D13BF7814C13}" srcId="{8E491E56-0A16-4C26-BC05-F62AD5045A87}" destId="{2D57D273-8504-4466-8B5B-246262585E60}" srcOrd="1" destOrd="0" parTransId="{288D239E-EF0F-49F4-A19E-95FCE071FA37}" sibTransId="{78379A54-1FEB-4CEF-BEA4-EE95F86950D0}"/>
    <dgm:cxn modelId="{B31EF0FA-DB4F-4C71-9B69-F6EE1979B887}" type="presOf" srcId="{8E491E56-0A16-4C26-BC05-F62AD5045A87}" destId="{38D39818-CAB7-412E-AE74-1A41D396FDC8}" srcOrd="0" destOrd="0" presId="urn:microsoft.com/office/officeart/2005/8/layout/hList1"/>
    <dgm:cxn modelId="{D075CACA-2A1B-4A21-86E1-1619C0E3E39B}" type="presParOf" srcId="{DCEEB54B-43CE-4B71-9121-1892A50019B0}" destId="{695239A1-60B8-4B3A-B9ED-C3A1BC4E9F29}" srcOrd="0" destOrd="0" presId="urn:microsoft.com/office/officeart/2005/8/layout/hList1"/>
    <dgm:cxn modelId="{DAC0A8A0-8F73-4EB4-AA61-1E8890C2B76F}" type="presParOf" srcId="{695239A1-60B8-4B3A-B9ED-C3A1BC4E9F29}" destId="{38D39818-CAB7-412E-AE74-1A41D396FDC8}" srcOrd="0" destOrd="0" presId="urn:microsoft.com/office/officeart/2005/8/layout/hList1"/>
    <dgm:cxn modelId="{B3E91E7B-3123-476F-9D7B-E213570C39E3}" type="presParOf" srcId="{695239A1-60B8-4B3A-B9ED-C3A1BC4E9F29}" destId="{3C7C8A1E-05F8-4FDA-96D5-D9EB87E2A00B}" srcOrd="1" destOrd="0" presId="urn:microsoft.com/office/officeart/2005/8/layout/hList1"/>
    <dgm:cxn modelId="{F93E4660-27C2-4392-BAC2-F0B8281B9966}" type="presParOf" srcId="{DCEEB54B-43CE-4B71-9121-1892A50019B0}" destId="{E6714D5C-2796-4E20-BEEA-C0728FD482ED}" srcOrd="1" destOrd="0" presId="urn:microsoft.com/office/officeart/2005/8/layout/hList1"/>
    <dgm:cxn modelId="{B92A7D59-DA68-4B84-AADC-84FA1FEEE37C}" type="presParOf" srcId="{DCEEB54B-43CE-4B71-9121-1892A50019B0}" destId="{4567AF35-028C-4AE1-911C-04ECE513A2E9}" srcOrd="2" destOrd="0" presId="urn:microsoft.com/office/officeart/2005/8/layout/hList1"/>
    <dgm:cxn modelId="{37ABED84-16E8-4A50-A9DB-F0E53E67E6EC}" type="presParOf" srcId="{4567AF35-028C-4AE1-911C-04ECE513A2E9}" destId="{654F26F2-6FA1-449D-8F7B-3E76791203CF}" srcOrd="0" destOrd="0" presId="urn:microsoft.com/office/officeart/2005/8/layout/hList1"/>
    <dgm:cxn modelId="{78399042-D775-4B19-948B-373CB51BDDC6}" type="presParOf" srcId="{4567AF35-028C-4AE1-911C-04ECE513A2E9}" destId="{C5F4BFC7-DEA3-430B-BE9E-1545CAC6D436}" srcOrd="1" destOrd="0" presId="urn:microsoft.com/office/officeart/2005/8/layout/hList1"/>
    <dgm:cxn modelId="{533D9F65-2DFE-4DB8-843C-BA6B30A10426}" type="presParOf" srcId="{DCEEB54B-43CE-4B71-9121-1892A50019B0}" destId="{0B90A3AD-FBF0-4C61-AFE9-B5781503F7B5}" srcOrd="3" destOrd="0" presId="urn:microsoft.com/office/officeart/2005/8/layout/hList1"/>
    <dgm:cxn modelId="{6CC2B49F-DF55-4FB8-B296-9B6C7286F534}" type="presParOf" srcId="{DCEEB54B-43CE-4B71-9121-1892A50019B0}" destId="{FB726C42-3B41-4BFC-8A84-0BEA2B0DBDFF}" srcOrd="4" destOrd="0" presId="urn:microsoft.com/office/officeart/2005/8/layout/hList1"/>
    <dgm:cxn modelId="{AD2D3C3C-D6AD-43B0-A32D-A5AD5BA37DFD}" type="presParOf" srcId="{FB726C42-3B41-4BFC-8A84-0BEA2B0DBDFF}" destId="{EF67AF18-B813-4E72-BB9B-E9AD8C218B1F}" srcOrd="0" destOrd="0" presId="urn:microsoft.com/office/officeart/2005/8/layout/hList1"/>
    <dgm:cxn modelId="{B3860A30-F0CB-45EB-877C-7F66EF00ECEC}" type="presParOf" srcId="{FB726C42-3B41-4BFC-8A84-0BEA2B0DBDFF}" destId="{94E1A4EB-B541-4A8A-A1AF-226E554DC4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5B2EA-839A-4051-8DE9-781AC676BB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A39E4D4-F5CD-466E-81A5-7E63EB0895D0}" type="pres">
      <dgm:prSet presAssocID="{EEA5B2EA-839A-4051-8DE9-781AC676BB68}" presName="cycle" presStyleCnt="0">
        <dgm:presLayoutVars>
          <dgm:dir/>
          <dgm:resizeHandles val="exact"/>
        </dgm:presLayoutVars>
      </dgm:prSet>
      <dgm:spPr/>
    </dgm:pt>
  </dgm:ptLst>
  <dgm:cxnLst>
    <dgm:cxn modelId="{164B654A-A895-4E51-8C43-641D46FBEF5D}" type="presOf" srcId="{EEA5B2EA-839A-4051-8DE9-781AC676BB68}" destId="{EA39E4D4-F5CD-466E-81A5-7E63EB0895D0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1C380-C407-44AF-BA65-1F93DF5FC32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ABEFAA3-23F2-4D04-8457-727439A0BFA4}">
      <dgm:prSet phldrT="[Teksti]"/>
      <dgm:spPr/>
      <dgm:t>
        <a:bodyPr/>
        <a:lstStyle/>
        <a:p>
          <a:r>
            <a:rPr lang="fi-FI" dirty="0"/>
            <a:t>Varhaiskasvatuksen lastenhoitaja</a:t>
          </a:r>
        </a:p>
      </dgm:t>
    </dgm:pt>
    <dgm:pt modelId="{2261B3F9-25C7-4D90-8695-C21C2DD01600}" type="parTrans" cxnId="{148B8B4D-F5DF-4CB7-8539-AB1A64C6539D}">
      <dgm:prSet/>
      <dgm:spPr/>
      <dgm:t>
        <a:bodyPr/>
        <a:lstStyle/>
        <a:p>
          <a:endParaRPr lang="fi-FI"/>
        </a:p>
      </dgm:t>
    </dgm:pt>
    <dgm:pt modelId="{7956CA36-CD89-4A2E-B20F-ECE191A6B6A3}" type="sibTrans" cxnId="{148B8B4D-F5DF-4CB7-8539-AB1A64C6539D}">
      <dgm:prSet/>
      <dgm:spPr/>
      <dgm:t>
        <a:bodyPr/>
        <a:lstStyle/>
        <a:p>
          <a:endParaRPr lang="fi-FI"/>
        </a:p>
      </dgm:t>
    </dgm:pt>
    <dgm:pt modelId="{DD6169E6-5D8B-4584-A0BF-A08622C0608F}">
      <dgm:prSet phldrT="[Teksti]"/>
      <dgm:spPr/>
      <dgm:t>
        <a:bodyPr/>
        <a:lstStyle/>
        <a:p>
          <a:r>
            <a:rPr lang="fi-FI" dirty="0"/>
            <a:t>Varhaiskasvatuksen sosionomi</a:t>
          </a:r>
        </a:p>
      </dgm:t>
    </dgm:pt>
    <dgm:pt modelId="{E9825BDF-25DF-42A2-95E4-D64C5D6B55D7}" type="parTrans" cxnId="{61EABA85-8556-42E4-8166-A02216CB25A3}">
      <dgm:prSet/>
      <dgm:spPr/>
      <dgm:t>
        <a:bodyPr/>
        <a:lstStyle/>
        <a:p>
          <a:endParaRPr lang="fi-FI"/>
        </a:p>
      </dgm:t>
    </dgm:pt>
    <dgm:pt modelId="{9827EE87-5EBC-4569-921F-95D79BAFB58A}" type="sibTrans" cxnId="{61EABA85-8556-42E4-8166-A02216CB25A3}">
      <dgm:prSet/>
      <dgm:spPr/>
      <dgm:t>
        <a:bodyPr/>
        <a:lstStyle/>
        <a:p>
          <a:endParaRPr lang="fi-FI"/>
        </a:p>
      </dgm:t>
    </dgm:pt>
    <dgm:pt modelId="{919A10D6-0A88-49DA-8C32-38CCFCBE45B0}">
      <dgm:prSet phldrT="[Teksti]"/>
      <dgm:spPr/>
      <dgm:t>
        <a:bodyPr/>
        <a:lstStyle/>
        <a:p>
          <a:r>
            <a:rPr lang="fi-FI" dirty="0"/>
            <a:t>Varhaiskasvatuksen opettaja</a:t>
          </a:r>
        </a:p>
      </dgm:t>
    </dgm:pt>
    <dgm:pt modelId="{AE36A847-D1FB-47E2-8D18-11D0506C772F}" type="parTrans" cxnId="{ACAD37C6-8FEC-492D-A53F-1FD56A73252D}">
      <dgm:prSet/>
      <dgm:spPr/>
      <dgm:t>
        <a:bodyPr/>
        <a:lstStyle/>
        <a:p>
          <a:endParaRPr lang="fi-FI"/>
        </a:p>
      </dgm:t>
    </dgm:pt>
    <dgm:pt modelId="{86AB9592-E064-4A3A-8F96-B79C35E5A591}" type="sibTrans" cxnId="{ACAD37C6-8FEC-492D-A53F-1FD56A73252D}">
      <dgm:prSet/>
      <dgm:spPr/>
      <dgm:t>
        <a:bodyPr/>
        <a:lstStyle/>
        <a:p>
          <a:endParaRPr lang="fi-FI"/>
        </a:p>
      </dgm:t>
    </dgm:pt>
    <dgm:pt modelId="{BACA9520-C5CA-4D03-A2A2-B1AE13CBB6B3}">
      <dgm:prSet phldrT="[Teksti]"/>
      <dgm:spPr/>
      <dgm:t>
        <a:bodyPr/>
        <a:lstStyle/>
        <a:p>
          <a:r>
            <a:rPr lang="fi-FI" dirty="0"/>
            <a:t>Varhaiskasvatuksen erityisopettaja</a:t>
          </a:r>
        </a:p>
      </dgm:t>
    </dgm:pt>
    <dgm:pt modelId="{176CD8D7-54A7-4D0E-99B8-F95E6FB29A6B}" type="parTrans" cxnId="{575337FF-528E-4824-8418-BB57687BFF12}">
      <dgm:prSet/>
      <dgm:spPr/>
      <dgm:t>
        <a:bodyPr/>
        <a:lstStyle/>
        <a:p>
          <a:endParaRPr lang="fi-FI"/>
        </a:p>
      </dgm:t>
    </dgm:pt>
    <dgm:pt modelId="{A751E19C-44FD-4E8C-87E1-A4EE5B7E2458}" type="sibTrans" cxnId="{575337FF-528E-4824-8418-BB57687BFF12}">
      <dgm:prSet/>
      <dgm:spPr/>
      <dgm:t>
        <a:bodyPr/>
        <a:lstStyle/>
        <a:p>
          <a:endParaRPr lang="fi-FI"/>
        </a:p>
      </dgm:t>
    </dgm:pt>
    <dgm:pt modelId="{EEB25D0F-3654-4EC7-B215-4E58E6D0E041}">
      <dgm:prSet phldrT="[Teksti]"/>
      <dgm:spPr/>
      <dgm:t>
        <a:bodyPr/>
        <a:lstStyle/>
        <a:p>
          <a:r>
            <a:rPr lang="fi-FI" dirty="0"/>
            <a:t>Perhepäivähoitaja</a:t>
          </a:r>
        </a:p>
      </dgm:t>
    </dgm:pt>
    <dgm:pt modelId="{0B63AA17-C2B4-4989-92CF-A4C0A82D4187}" type="parTrans" cxnId="{5AA70C87-E214-4538-9646-DE0B85123C88}">
      <dgm:prSet/>
      <dgm:spPr/>
      <dgm:t>
        <a:bodyPr/>
        <a:lstStyle/>
        <a:p>
          <a:endParaRPr lang="fi-FI"/>
        </a:p>
      </dgm:t>
    </dgm:pt>
    <dgm:pt modelId="{1AF2CFB5-DB65-4D2C-93B9-0F2B0684C6C9}" type="sibTrans" cxnId="{5AA70C87-E214-4538-9646-DE0B85123C88}">
      <dgm:prSet/>
      <dgm:spPr/>
      <dgm:t>
        <a:bodyPr/>
        <a:lstStyle/>
        <a:p>
          <a:endParaRPr lang="fi-FI"/>
        </a:p>
      </dgm:t>
    </dgm:pt>
    <dgm:pt modelId="{078ECFAB-4FE0-4B28-8654-3B3F714F5F57}" type="pres">
      <dgm:prSet presAssocID="{86E1C380-C407-44AF-BA65-1F93DF5FC32F}" presName="cycle" presStyleCnt="0">
        <dgm:presLayoutVars>
          <dgm:dir/>
          <dgm:resizeHandles val="exact"/>
        </dgm:presLayoutVars>
      </dgm:prSet>
      <dgm:spPr/>
    </dgm:pt>
    <dgm:pt modelId="{AED593B0-3156-46C3-8BCF-85482D2B397E}" type="pres">
      <dgm:prSet presAssocID="{EABEFAA3-23F2-4D04-8457-727439A0BFA4}" presName="node" presStyleLbl="node1" presStyleIdx="0" presStyleCnt="5" custRadScaleRad="67024" custRadScaleInc="14330">
        <dgm:presLayoutVars>
          <dgm:bulletEnabled val="1"/>
        </dgm:presLayoutVars>
      </dgm:prSet>
      <dgm:spPr/>
    </dgm:pt>
    <dgm:pt modelId="{8DCED05F-B30D-472F-AE00-573DB62252F2}" type="pres">
      <dgm:prSet presAssocID="{EABEFAA3-23F2-4D04-8457-727439A0BFA4}" presName="spNode" presStyleCnt="0"/>
      <dgm:spPr/>
    </dgm:pt>
    <dgm:pt modelId="{0FE5E8BE-D10A-46CA-9980-8D5055B4AB3A}" type="pres">
      <dgm:prSet presAssocID="{7956CA36-CD89-4A2E-B20F-ECE191A6B6A3}" presName="sibTrans" presStyleLbl="sibTrans1D1" presStyleIdx="0" presStyleCnt="5"/>
      <dgm:spPr/>
    </dgm:pt>
    <dgm:pt modelId="{9334FEFB-DE72-4231-BC93-5B883F60E6FD}" type="pres">
      <dgm:prSet presAssocID="{DD6169E6-5D8B-4584-A0BF-A08622C0608F}" presName="node" presStyleLbl="node1" presStyleIdx="1" presStyleCnt="5" custRadScaleRad="72304" custRadScaleInc="46076">
        <dgm:presLayoutVars>
          <dgm:bulletEnabled val="1"/>
        </dgm:presLayoutVars>
      </dgm:prSet>
      <dgm:spPr/>
    </dgm:pt>
    <dgm:pt modelId="{27670D95-F6AF-4AF2-A9FB-3992A220506D}" type="pres">
      <dgm:prSet presAssocID="{DD6169E6-5D8B-4584-A0BF-A08622C0608F}" presName="spNode" presStyleCnt="0"/>
      <dgm:spPr/>
    </dgm:pt>
    <dgm:pt modelId="{F4805F72-DC0D-4CF8-A49D-8F56DAE1AE3A}" type="pres">
      <dgm:prSet presAssocID="{9827EE87-5EBC-4569-921F-95D79BAFB58A}" presName="sibTrans" presStyleLbl="sibTrans1D1" presStyleIdx="1" presStyleCnt="5"/>
      <dgm:spPr/>
    </dgm:pt>
    <dgm:pt modelId="{C28F208B-84A7-443D-9FE4-89B4FFD803EB}" type="pres">
      <dgm:prSet presAssocID="{919A10D6-0A88-49DA-8C32-38CCFCBE45B0}" presName="node" presStyleLbl="node1" presStyleIdx="2" presStyleCnt="5" custRadScaleRad="78968" custRadScaleInc="-5198">
        <dgm:presLayoutVars>
          <dgm:bulletEnabled val="1"/>
        </dgm:presLayoutVars>
      </dgm:prSet>
      <dgm:spPr/>
    </dgm:pt>
    <dgm:pt modelId="{2F4153D2-601F-47F0-9710-0AFFAC17C208}" type="pres">
      <dgm:prSet presAssocID="{919A10D6-0A88-49DA-8C32-38CCFCBE45B0}" presName="spNode" presStyleCnt="0"/>
      <dgm:spPr/>
    </dgm:pt>
    <dgm:pt modelId="{E2AF5022-1B57-44FE-A420-D3F8B426A704}" type="pres">
      <dgm:prSet presAssocID="{86AB9592-E064-4A3A-8F96-B79C35E5A591}" presName="sibTrans" presStyleLbl="sibTrans1D1" presStyleIdx="2" presStyleCnt="5"/>
      <dgm:spPr/>
    </dgm:pt>
    <dgm:pt modelId="{73FC9021-636F-4205-89DC-4EAD4673B298}" type="pres">
      <dgm:prSet presAssocID="{BACA9520-C5CA-4D03-A2A2-B1AE13CBB6B3}" presName="node" presStyleLbl="node1" presStyleIdx="3" presStyleCnt="5" custRadScaleRad="78321" custRadScaleInc="-5381">
        <dgm:presLayoutVars>
          <dgm:bulletEnabled val="1"/>
        </dgm:presLayoutVars>
      </dgm:prSet>
      <dgm:spPr/>
    </dgm:pt>
    <dgm:pt modelId="{59F5A5B6-9EA0-4D3D-BD26-692CEC3072F0}" type="pres">
      <dgm:prSet presAssocID="{BACA9520-C5CA-4D03-A2A2-B1AE13CBB6B3}" presName="spNode" presStyleCnt="0"/>
      <dgm:spPr/>
    </dgm:pt>
    <dgm:pt modelId="{2C24033D-42F1-4C42-A274-5B16C5DA83AE}" type="pres">
      <dgm:prSet presAssocID="{A751E19C-44FD-4E8C-87E1-A4EE5B7E2458}" presName="sibTrans" presStyleLbl="sibTrans1D1" presStyleIdx="3" presStyleCnt="5"/>
      <dgm:spPr/>
    </dgm:pt>
    <dgm:pt modelId="{334910E9-333C-46B2-AB21-07D3C044B52C}" type="pres">
      <dgm:prSet presAssocID="{EEB25D0F-3654-4EC7-B215-4E58E6D0E041}" presName="node" presStyleLbl="node1" presStyleIdx="4" presStyleCnt="5" custRadScaleRad="68235" custRadScaleInc="-21001">
        <dgm:presLayoutVars>
          <dgm:bulletEnabled val="1"/>
        </dgm:presLayoutVars>
      </dgm:prSet>
      <dgm:spPr/>
    </dgm:pt>
    <dgm:pt modelId="{ACDDBF84-E7E6-4BDA-8793-6D7A5567374C}" type="pres">
      <dgm:prSet presAssocID="{EEB25D0F-3654-4EC7-B215-4E58E6D0E041}" presName="spNode" presStyleCnt="0"/>
      <dgm:spPr/>
    </dgm:pt>
    <dgm:pt modelId="{CBA3AFDA-5222-4AF5-BA13-E8A90F14D818}" type="pres">
      <dgm:prSet presAssocID="{1AF2CFB5-DB65-4D2C-93B9-0F2B0684C6C9}" presName="sibTrans" presStyleLbl="sibTrans1D1" presStyleIdx="4" presStyleCnt="5"/>
      <dgm:spPr/>
    </dgm:pt>
  </dgm:ptLst>
  <dgm:cxnLst>
    <dgm:cxn modelId="{9E37730E-6264-4E04-BDCB-3E23F26E565D}" type="presOf" srcId="{DD6169E6-5D8B-4584-A0BF-A08622C0608F}" destId="{9334FEFB-DE72-4231-BC93-5B883F60E6FD}" srcOrd="0" destOrd="0" presId="urn:microsoft.com/office/officeart/2005/8/layout/cycle6"/>
    <dgm:cxn modelId="{E41D2524-6F9C-47EE-B7DE-6FF5AD9D7E5E}" type="presOf" srcId="{86AB9592-E064-4A3A-8F96-B79C35E5A591}" destId="{E2AF5022-1B57-44FE-A420-D3F8B426A704}" srcOrd="0" destOrd="0" presId="urn:microsoft.com/office/officeart/2005/8/layout/cycle6"/>
    <dgm:cxn modelId="{CD427538-934A-44A8-863E-24BAAD6EEA79}" type="presOf" srcId="{1AF2CFB5-DB65-4D2C-93B9-0F2B0684C6C9}" destId="{CBA3AFDA-5222-4AF5-BA13-E8A90F14D818}" srcOrd="0" destOrd="0" presId="urn:microsoft.com/office/officeart/2005/8/layout/cycle6"/>
    <dgm:cxn modelId="{148B8B4D-F5DF-4CB7-8539-AB1A64C6539D}" srcId="{86E1C380-C407-44AF-BA65-1F93DF5FC32F}" destId="{EABEFAA3-23F2-4D04-8457-727439A0BFA4}" srcOrd="0" destOrd="0" parTransId="{2261B3F9-25C7-4D90-8695-C21C2DD01600}" sibTransId="{7956CA36-CD89-4A2E-B20F-ECE191A6B6A3}"/>
    <dgm:cxn modelId="{14CBB652-0CDE-454B-ACD3-E964A9C099D0}" type="presOf" srcId="{86E1C380-C407-44AF-BA65-1F93DF5FC32F}" destId="{078ECFAB-4FE0-4B28-8654-3B3F714F5F57}" srcOrd="0" destOrd="0" presId="urn:microsoft.com/office/officeart/2005/8/layout/cycle6"/>
    <dgm:cxn modelId="{61EABA85-8556-42E4-8166-A02216CB25A3}" srcId="{86E1C380-C407-44AF-BA65-1F93DF5FC32F}" destId="{DD6169E6-5D8B-4584-A0BF-A08622C0608F}" srcOrd="1" destOrd="0" parTransId="{E9825BDF-25DF-42A2-95E4-D64C5D6B55D7}" sibTransId="{9827EE87-5EBC-4569-921F-95D79BAFB58A}"/>
    <dgm:cxn modelId="{5AA70C87-E214-4538-9646-DE0B85123C88}" srcId="{86E1C380-C407-44AF-BA65-1F93DF5FC32F}" destId="{EEB25D0F-3654-4EC7-B215-4E58E6D0E041}" srcOrd="4" destOrd="0" parTransId="{0B63AA17-C2B4-4989-92CF-A4C0A82D4187}" sibTransId="{1AF2CFB5-DB65-4D2C-93B9-0F2B0684C6C9}"/>
    <dgm:cxn modelId="{2C253598-EC49-4B27-AF33-F5ECF8544135}" type="presOf" srcId="{BACA9520-C5CA-4D03-A2A2-B1AE13CBB6B3}" destId="{73FC9021-636F-4205-89DC-4EAD4673B298}" srcOrd="0" destOrd="0" presId="urn:microsoft.com/office/officeart/2005/8/layout/cycle6"/>
    <dgm:cxn modelId="{37C01FB5-5C24-4374-8432-28BEC8C09109}" type="presOf" srcId="{9827EE87-5EBC-4569-921F-95D79BAFB58A}" destId="{F4805F72-DC0D-4CF8-A49D-8F56DAE1AE3A}" srcOrd="0" destOrd="0" presId="urn:microsoft.com/office/officeart/2005/8/layout/cycle6"/>
    <dgm:cxn modelId="{F7EA8CC5-2C66-4B21-BDF5-B89F25A5D7E8}" type="presOf" srcId="{EABEFAA3-23F2-4D04-8457-727439A0BFA4}" destId="{AED593B0-3156-46C3-8BCF-85482D2B397E}" srcOrd="0" destOrd="0" presId="urn:microsoft.com/office/officeart/2005/8/layout/cycle6"/>
    <dgm:cxn modelId="{ACAD37C6-8FEC-492D-A53F-1FD56A73252D}" srcId="{86E1C380-C407-44AF-BA65-1F93DF5FC32F}" destId="{919A10D6-0A88-49DA-8C32-38CCFCBE45B0}" srcOrd="2" destOrd="0" parTransId="{AE36A847-D1FB-47E2-8D18-11D0506C772F}" sibTransId="{86AB9592-E064-4A3A-8F96-B79C35E5A591}"/>
    <dgm:cxn modelId="{52DD79C6-8E83-4A05-A231-BF1F813F42B5}" type="presOf" srcId="{EEB25D0F-3654-4EC7-B215-4E58E6D0E041}" destId="{334910E9-333C-46B2-AB21-07D3C044B52C}" srcOrd="0" destOrd="0" presId="urn:microsoft.com/office/officeart/2005/8/layout/cycle6"/>
    <dgm:cxn modelId="{9BCFB3E5-1245-40A4-A8FD-21989FA6C91A}" type="presOf" srcId="{7956CA36-CD89-4A2E-B20F-ECE191A6B6A3}" destId="{0FE5E8BE-D10A-46CA-9980-8D5055B4AB3A}" srcOrd="0" destOrd="0" presId="urn:microsoft.com/office/officeart/2005/8/layout/cycle6"/>
    <dgm:cxn modelId="{8B2C37EB-3BE9-4AFB-A00D-E5F4B5D4D9E0}" type="presOf" srcId="{919A10D6-0A88-49DA-8C32-38CCFCBE45B0}" destId="{C28F208B-84A7-443D-9FE4-89B4FFD803EB}" srcOrd="0" destOrd="0" presId="urn:microsoft.com/office/officeart/2005/8/layout/cycle6"/>
    <dgm:cxn modelId="{E9B8A4EB-BCB4-43BC-B855-77746C0C4A5A}" type="presOf" srcId="{A751E19C-44FD-4E8C-87E1-A4EE5B7E2458}" destId="{2C24033D-42F1-4C42-A274-5B16C5DA83AE}" srcOrd="0" destOrd="0" presId="urn:microsoft.com/office/officeart/2005/8/layout/cycle6"/>
    <dgm:cxn modelId="{575337FF-528E-4824-8418-BB57687BFF12}" srcId="{86E1C380-C407-44AF-BA65-1F93DF5FC32F}" destId="{BACA9520-C5CA-4D03-A2A2-B1AE13CBB6B3}" srcOrd="3" destOrd="0" parTransId="{176CD8D7-54A7-4D0E-99B8-F95E6FB29A6B}" sibTransId="{A751E19C-44FD-4E8C-87E1-A4EE5B7E2458}"/>
    <dgm:cxn modelId="{E2DA23A5-3F4B-450B-8979-3F164EC51A04}" type="presParOf" srcId="{078ECFAB-4FE0-4B28-8654-3B3F714F5F57}" destId="{AED593B0-3156-46C3-8BCF-85482D2B397E}" srcOrd="0" destOrd="0" presId="urn:microsoft.com/office/officeart/2005/8/layout/cycle6"/>
    <dgm:cxn modelId="{664B709E-7BFC-4CD2-B2D3-D02FD3939F6B}" type="presParOf" srcId="{078ECFAB-4FE0-4B28-8654-3B3F714F5F57}" destId="{8DCED05F-B30D-472F-AE00-573DB62252F2}" srcOrd="1" destOrd="0" presId="urn:microsoft.com/office/officeart/2005/8/layout/cycle6"/>
    <dgm:cxn modelId="{8940F07F-F6B2-4138-A281-F5CE372E4CAB}" type="presParOf" srcId="{078ECFAB-4FE0-4B28-8654-3B3F714F5F57}" destId="{0FE5E8BE-D10A-46CA-9980-8D5055B4AB3A}" srcOrd="2" destOrd="0" presId="urn:microsoft.com/office/officeart/2005/8/layout/cycle6"/>
    <dgm:cxn modelId="{97E5A36E-98EC-4352-A444-8DC048EF3BB7}" type="presParOf" srcId="{078ECFAB-4FE0-4B28-8654-3B3F714F5F57}" destId="{9334FEFB-DE72-4231-BC93-5B883F60E6FD}" srcOrd="3" destOrd="0" presId="urn:microsoft.com/office/officeart/2005/8/layout/cycle6"/>
    <dgm:cxn modelId="{F784892A-5A11-46A8-8007-C8EC10EADAB1}" type="presParOf" srcId="{078ECFAB-4FE0-4B28-8654-3B3F714F5F57}" destId="{27670D95-F6AF-4AF2-A9FB-3992A220506D}" srcOrd="4" destOrd="0" presId="urn:microsoft.com/office/officeart/2005/8/layout/cycle6"/>
    <dgm:cxn modelId="{4923CBF4-7EFC-4BF7-AAEA-858CF6436242}" type="presParOf" srcId="{078ECFAB-4FE0-4B28-8654-3B3F714F5F57}" destId="{F4805F72-DC0D-4CF8-A49D-8F56DAE1AE3A}" srcOrd="5" destOrd="0" presId="urn:microsoft.com/office/officeart/2005/8/layout/cycle6"/>
    <dgm:cxn modelId="{5E1F89AD-F039-4F31-84E6-E0F89986B164}" type="presParOf" srcId="{078ECFAB-4FE0-4B28-8654-3B3F714F5F57}" destId="{C28F208B-84A7-443D-9FE4-89B4FFD803EB}" srcOrd="6" destOrd="0" presId="urn:microsoft.com/office/officeart/2005/8/layout/cycle6"/>
    <dgm:cxn modelId="{BBDF35BB-1F8F-45E9-83AE-A1E4AD4ADEAC}" type="presParOf" srcId="{078ECFAB-4FE0-4B28-8654-3B3F714F5F57}" destId="{2F4153D2-601F-47F0-9710-0AFFAC17C208}" srcOrd="7" destOrd="0" presId="urn:microsoft.com/office/officeart/2005/8/layout/cycle6"/>
    <dgm:cxn modelId="{3409AAE2-CEC8-4616-A576-83D261705E50}" type="presParOf" srcId="{078ECFAB-4FE0-4B28-8654-3B3F714F5F57}" destId="{E2AF5022-1B57-44FE-A420-D3F8B426A704}" srcOrd="8" destOrd="0" presId="urn:microsoft.com/office/officeart/2005/8/layout/cycle6"/>
    <dgm:cxn modelId="{AE83F7F1-4466-422A-8809-68DB9790CBA2}" type="presParOf" srcId="{078ECFAB-4FE0-4B28-8654-3B3F714F5F57}" destId="{73FC9021-636F-4205-89DC-4EAD4673B298}" srcOrd="9" destOrd="0" presId="urn:microsoft.com/office/officeart/2005/8/layout/cycle6"/>
    <dgm:cxn modelId="{5DBFB3F3-1368-4550-BD7E-BBCAA1C4D890}" type="presParOf" srcId="{078ECFAB-4FE0-4B28-8654-3B3F714F5F57}" destId="{59F5A5B6-9EA0-4D3D-BD26-692CEC3072F0}" srcOrd="10" destOrd="0" presId="urn:microsoft.com/office/officeart/2005/8/layout/cycle6"/>
    <dgm:cxn modelId="{3DE82EA7-D987-4420-A56E-CAA72997A4E3}" type="presParOf" srcId="{078ECFAB-4FE0-4B28-8654-3B3F714F5F57}" destId="{2C24033D-42F1-4C42-A274-5B16C5DA83AE}" srcOrd="11" destOrd="0" presId="urn:microsoft.com/office/officeart/2005/8/layout/cycle6"/>
    <dgm:cxn modelId="{02CA066B-6DDD-4C3C-91D4-14F3C21CC0AB}" type="presParOf" srcId="{078ECFAB-4FE0-4B28-8654-3B3F714F5F57}" destId="{334910E9-333C-46B2-AB21-07D3C044B52C}" srcOrd="12" destOrd="0" presId="urn:microsoft.com/office/officeart/2005/8/layout/cycle6"/>
    <dgm:cxn modelId="{7C89F40F-CC19-401B-9DB8-CE657887054B}" type="presParOf" srcId="{078ECFAB-4FE0-4B28-8654-3B3F714F5F57}" destId="{ACDDBF84-E7E6-4BDA-8793-6D7A5567374C}" srcOrd="13" destOrd="0" presId="urn:microsoft.com/office/officeart/2005/8/layout/cycle6"/>
    <dgm:cxn modelId="{FFA86AD7-875A-457F-B2B1-847F3DBAC206}" type="presParOf" srcId="{078ECFAB-4FE0-4B28-8654-3B3F714F5F57}" destId="{CBA3AFDA-5222-4AF5-BA13-E8A90F14D8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39818-CAB7-412E-AE74-1A41D396FDC8}">
      <dsp:nvSpPr>
        <dsp:cNvPr id="0" name=""/>
        <dsp:cNvSpPr/>
      </dsp:nvSpPr>
      <dsp:spPr>
        <a:xfrm>
          <a:off x="2940804" y="128460"/>
          <a:ext cx="257737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Foorumin kokoukset</a:t>
          </a:r>
        </a:p>
      </dsp:txBody>
      <dsp:txXfrm>
        <a:off x="2940804" y="128460"/>
        <a:ext cx="2577379" cy="374400"/>
      </dsp:txXfrm>
    </dsp:sp>
    <dsp:sp modelId="{3C7C8A1E-05F8-4FDA-96D5-D9EB87E2A00B}">
      <dsp:nvSpPr>
        <dsp:cNvPr id="0" name=""/>
        <dsp:cNvSpPr/>
      </dsp:nvSpPr>
      <dsp:spPr>
        <a:xfrm>
          <a:off x="2968614" y="569717"/>
          <a:ext cx="2577379" cy="292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Kokouksia kauden aikana kahdeksan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Kolmessa kutsuttuna kaikki kuultavat tahot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chemeClr val="tx1"/>
              </a:solidFill>
            </a:rPr>
            <a:t>Suomen Kuntaliitto, Opetusalan Ammattijärjestö OAJ, Varhaiskasvatuksen Opettajien Liitto VOL, Sosiaali- ja terveysalan ammattijärjestö Tehy ry, Suomen lähi- ja perushoitajien liitto </a:t>
          </a:r>
          <a:r>
            <a:rPr lang="fi-FI" sz="1200" kern="1200" dirty="0" err="1">
              <a:solidFill>
                <a:schemeClr val="tx1"/>
              </a:solidFill>
            </a:rPr>
            <a:t>SuPer</a:t>
          </a:r>
          <a:r>
            <a:rPr lang="fi-FI" sz="1200" kern="1200" dirty="0">
              <a:solidFill>
                <a:schemeClr val="tx1"/>
              </a:solidFill>
            </a:rPr>
            <a:t> ry, Julkisten ja hyvinvointialojen liitto JHL, Sosiaalialan ammattijärjestö Talentia, KT Kuntatyönantajat ja Hyvinvointiala Hali.</a:t>
          </a:r>
        </a:p>
      </dsp:txBody>
      <dsp:txXfrm>
        <a:off x="2968614" y="569717"/>
        <a:ext cx="2577379" cy="2926169"/>
      </dsp:txXfrm>
    </dsp:sp>
    <dsp:sp modelId="{654F26F2-6FA1-449D-8F7B-3E76791203CF}">
      <dsp:nvSpPr>
        <dsp:cNvPr id="0" name=""/>
        <dsp:cNvSpPr/>
      </dsp:nvSpPr>
      <dsp:spPr>
        <a:xfrm>
          <a:off x="109218" y="128460"/>
          <a:ext cx="257737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Ohjausryhmä</a:t>
          </a:r>
        </a:p>
      </dsp:txBody>
      <dsp:txXfrm>
        <a:off x="109218" y="128460"/>
        <a:ext cx="2577379" cy="374400"/>
      </dsp:txXfrm>
    </dsp:sp>
    <dsp:sp modelId="{C5F4BFC7-DEA3-430B-BE9E-1545CAC6D436}">
      <dsp:nvSpPr>
        <dsp:cNvPr id="0" name=""/>
        <dsp:cNvSpPr/>
      </dsp:nvSpPr>
      <dsp:spPr>
        <a:xfrm>
          <a:off x="109218" y="569717"/>
          <a:ext cx="2577379" cy="292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Puheenjohtajisto, asiantuntijasihteerit, edustus foorumin jäsenistä (kunta-, opiskelija-, AVI- ja OKM-edustus)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Kokouksia 21 kauden aikana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pj. Leena Halttunen, laitoksen johtaja, Kasvatustieteiden ja psykologian 	tiedekunta, Jyväskylän yliopisto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vpj. Meeri Rusi, yliopettaja, Turun ammattikorkeakoulu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vpj. Soili Lehtiniemi, koulutusjohtaja, STEP-koulutus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 dirty="0"/>
        </a:p>
      </dsp:txBody>
      <dsp:txXfrm>
        <a:off x="109218" y="569717"/>
        <a:ext cx="2577379" cy="2926169"/>
      </dsp:txXfrm>
    </dsp:sp>
    <dsp:sp modelId="{EF67AF18-B813-4E72-BB9B-E9AD8C218B1F}">
      <dsp:nvSpPr>
        <dsp:cNvPr id="0" name=""/>
        <dsp:cNvSpPr/>
      </dsp:nvSpPr>
      <dsp:spPr>
        <a:xfrm>
          <a:off x="5881712" y="128460"/>
          <a:ext cx="257737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Jaostot</a:t>
          </a:r>
        </a:p>
      </dsp:txBody>
      <dsp:txXfrm>
        <a:off x="5881712" y="128460"/>
        <a:ext cx="2577379" cy="374400"/>
      </dsp:txXfrm>
    </dsp:sp>
    <dsp:sp modelId="{94E1A4EB-B541-4A8A-A1AF-226E554DC40F}">
      <dsp:nvSpPr>
        <dsp:cNvPr id="0" name=""/>
        <dsp:cNvSpPr/>
      </dsp:nvSpPr>
      <dsp:spPr>
        <a:xfrm>
          <a:off x="5879068" y="560207"/>
          <a:ext cx="2577379" cy="292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Ammatillinen osaaminen muuttuvassa toimintaympäristössä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Ennakointi ja joustavat koulutuspolut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Koulutusten välinen yhteistyö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Veto- ja pitovoiman vahvistaminen ja työelämän laatu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 dirty="0"/>
        </a:p>
      </dsp:txBody>
      <dsp:txXfrm>
        <a:off x="5879068" y="560207"/>
        <a:ext cx="2577379" cy="292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93B0-3156-46C3-8BCF-85482D2B397E}">
      <dsp:nvSpPr>
        <dsp:cNvPr id="0" name=""/>
        <dsp:cNvSpPr/>
      </dsp:nvSpPr>
      <dsp:spPr>
        <a:xfrm>
          <a:off x="2512195" y="514827"/>
          <a:ext cx="1196578" cy="777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Varhaiskasvatuksen lastenhoitaja</a:t>
          </a:r>
        </a:p>
      </dsp:txBody>
      <dsp:txXfrm>
        <a:off x="2550163" y="552795"/>
        <a:ext cx="1120642" cy="701839"/>
      </dsp:txXfrm>
    </dsp:sp>
    <dsp:sp modelId="{0FE5E8BE-D10A-46CA-9980-8D5055B4AB3A}">
      <dsp:nvSpPr>
        <dsp:cNvPr id="0" name=""/>
        <dsp:cNvSpPr/>
      </dsp:nvSpPr>
      <dsp:spPr>
        <a:xfrm>
          <a:off x="1329578" y="901124"/>
          <a:ext cx="3108146" cy="3108146"/>
        </a:xfrm>
        <a:custGeom>
          <a:avLst/>
          <a:gdLst/>
          <a:ahLst/>
          <a:cxnLst/>
          <a:rect l="0" t="0" r="0" b="0"/>
          <a:pathLst>
            <a:path>
              <a:moveTo>
                <a:pt x="2382881" y="239455"/>
              </a:moveTo>
              <a:arcTo wR="1554073" hR="1554073" stAng="18133776" swAng="9467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4FEFB-DE72-4231-BC93-5B883F60E6FD}">
      <dsp:nvSpPr>
        <dsp:cNvPr id="0" name=""/>
        <dsp:cNvSpPr/>
      </dsp:nvSpPr>
      <dsp:spPr>
        <a:xfrm>
          <a:off x="3565131" y="1418748"/>
          <a:ext cx="1196578" cy="777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Varhaiskasvatuksen sosionomi</a:t>
          </a:r>
        </a:p>
      </dsp:txBody>
      <dsp:txXfrm>
        <a:off x="3603099" y="1456716"/>
        <a:ext cx="1120642" cy="701839"/>
      </dsp:txXfrm>
    </dsp:sp>
    <dsp:sp modelId="{F4805F72-DC0D-4CF8-A49D-8F56DAE1AE3A}">
      <dsp:nvSpPr>
        <dsp:cNvPr id="0" name=""/>
        <dsp:cNvSpPr/>
      </dsp:nvSpPr>
      <dsp:spPr>
        <a:xfrm>
          <a:off x="1037039" y="728802"/>
          <a:ext cx="3108146" cy="3108146"/>
        </a:xfrm>
        <a:custGeom>
          <a:avLst/>
          <a:gdLst/>
          <a:ahLst/>
          <a:cxnLst/>
          <a:rect l="0" t="0" r="0" b="0"/>
          <a:pathLst>
            <a:path>
              <a:moveTo>
                <a:pt x="3105928" y="1471070"/>
              </a:moveTo>
              <a:arcTo wR="1554073" hR="1554073" stAng="21416303" swAng="728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F208B-84A7-443D-9FE4-89B4FFD803EB}">
      <dsp:nvSpPr>
        <dsp:cNvPr id="0" name=""/>
        <dsp:cNvSpPr/>
      </dsp:nvSpPr>
      <dsp:spPr>
        <a:xfrm>
          <a:off x="3192497" y="2531455"/>
          <a:ext cx="1196578" cy="777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Varhaiskasvatuksen opettaja</a:t>
          </a:r>
        </a:p>
      </dsp:txBody>
      <dsp:txXfrm>
        <a:off x="3230465" y="2569423"/>
        <a:ext cx="1120642" cy="701839"/>
      </dsp:txXfrm>
    </dsp:sp>
    <dsp:sp modelId="{E2AF5022-1B57-44FE-A420-D3F8B426A704}">
      <dsp:nvSpPr>
        <dsp:cNvPr id="0" name=""/>
        <dsp:cNvSpPr/>
      </dsp:nvSpPr>
      <dsp:spPr>
        <a:xfrm>
          <a:off x="1552543" y="56354"/>
          <a:ext cx="3108146" cy="3108146"/>
        </a:xfrm>
        <a:custGeom>
          <a:avLst/>
          <a:gdLst/>
          <a:ahLst/>
          <a:cxnLst/>
          <a:rect l="0" t="0" r="0" b="0"/>
          <a:pathLst>
            <a:path>
              <a:moveTo>
                <a:pt x="1637564" y="3105901"/>
              </a:moveTo>
              <a:arcTo wR="1554073" hR="1554073" stAng="5215221" swAng="5193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C9021-636F-4205-89DC-4EAD4673B298}">
      <dsp:nvSpPr>
        <dsp:cNvPr id="0" name=""/>
        <dsp:cNvSpPr/>
      </dsp:nvSpPr>
      <dsp:spPr>
        <a:xfrm>
          <a:off x="1756653" y="2555135"/>
          <a:ext cx="1196578" cy="777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Varhaiskasvatuksen erityisopettaja</a:t>
          </a:r>
        </a:p>
      </dsp:txBody>
      <dsp:txXfrm>
        <a:off x="1794621" y="2593103"/>
        <a:ext cx="1120642" cy="701839"/>
      </dsp:txXfrm>
    </dsp:sp>
    <dsp:sp modelId="{2C24033D-42F1-4C42-A274-5B16C5DA83AE}">
      <dsp:nvSpPr>
        <dsp:cNvPr id="0" name=""/>
        <dsp:cNvSpPr/>
      </dsp:nvSpPr>
      <dsp:spPr>
        <a:xfrm>
          <a:off x="1979862" y="779720"/>
          <a:ext cx="3108146" cy="3108146"/>
        </a:xfrm>
        <a:custGeom>
          <a:avLst/>
          <a:gdLst/>
          <a:ahLst/>
          <a:cxnLst/>
          <a:rect l="0" t="0" r="0" b="0"/>
          <a:pathLst>
            <a:path>
              <a:moveTo>
                <a:pt x="15194" y="1770855"/>
              </a:moveTo>
              <a:arcTo wR="1554073" hR="1554073" stAng="10318890" swAng="10023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910E9-333C-46B2-AB21-07D3C044B52C}">
      <dsp:nvSpPr>
        <dsp:cNvPr id="0" name=""/>
        <dsp:cNvSpPr/>
      </dsp:nvSpPr>
      <dsp:spPr>
        <a:xfrm>
          <a:off x="1416300" y="1316736"/>
          <a:ext cx="1196578" cy="777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Perhepäivähoitaja</a:t>
          </a:r>
        </a:p>
      </dsp:txBody>
      <dsp:txXfrm>
        <a:off x="1454268" y="1354704"/>
        <a:ext cx="1120642" cy="701839"/>
      </dsp:txXfrm>
    </dsp:sp>
    <dsp:sp modelId="{CBA3AFDA-5222-4AF5-BA13-E8A90F14D818}">
      <dsp:nvSpPr>
        <dsp:cNvPr id="0" name=""/>
        <dsp:cNvSpPr/>
      </dsp:nvSpPr>
      <dsp:spPr>
        <a:xfrm>
          <a:off x="1784637" y="812206"/>
          <a:ext cx="3108146" cy="3108146"/>
        </a:xfrm>
        <a:custGeom>
          <a:avLst/>
          <a:gdLst/>
          <a:ahLst/>
          <a:cxnLst/>
          <a:rect l="0" t="0" r="0" b="0"/>
          <a:pathLst>
            <a:path>
              <a:moveTo>
                <a:pt x="410762" y="501465"/>
              </a:moveTo>
              <a:arcTo wR="1554073" hR="1554073" stAng="13358084" swAng="9049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559" cy="493001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79" y="1"/>
            <a:ext cx="2890559" cy="493001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13.2.2024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083"/>
            <a:ext cx="2890559" cy="493001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79" y="9378083"/>
            <a:ext cx="2890559" cy="493001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3633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3633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13.2.2024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7" tIns="45374" rIns="90747" bIns="4537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8"/>
          </a:xfrm>
          <a:prstGeom prst="rect">
            <a:avLst/>
          </a:prstGeom>
        </p:spPr>
        <p:txBody>
          <a:bodyPr vert="horz" lIns="90747" tIns="45374" rIns="90747" bIns="4537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889938" cy="493633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8" y="9377319"/>
            <a:ext cx="2889938" cy="493633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0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3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169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55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5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8171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595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6" r:id="rId2"/>
    <p:sldLayoutId id="2147483776" r:id="rId3"/>
    <p:sldLayoutId id="2147483747" r:id="rId4"/>
    <p:sldLayoutId id="2147483817" r:id="rId5"/>
    <p:sldLayoutId id="2147483818" r:id="rId6"/>
    <p:sldLayoutId id="2147483819" r:id="rId7"/>
    <p:sldLayoutId id="2147483820" r:id="rId8"/>
    <p:sldLayoutId id="2147483803" r:id="rId9"/>
    <p:sldLayoutId id="2147483821" r:id="rId10"/>
    <p:sldLayoutId id="2147483822" r:id="rId11"/>
    <p:sldLayoutId id="2147483675" r:id="rId12"/>
    <p:sldLayoutId id="214748369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1878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7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tapahtumat/2024-02-14/varhaiskasvatuksen-koulutusten-kehittamisfoorumin-vkf-ii-loppuseminaari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km.fi/tapahtumat/2024-02-14/varhaiskasvatuksen-koulutusten-kehittamisfoorumin-vkf-ii-loppuseminaari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compass-instrument-navigation-46725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ulkaisut.valtioneuvosto.fi/handle/10024/163294" TargetMode="External"/><Relationship Id="rId5" Type="http://schemas.openxmlformats.org/officeDocument/2006/relationships/hyperlink" Target="https://okm.fi/julkaisu?pubid=URN:ISBN:978-952-263-830-4" TargetMode="External"/><Relationship Id="rId4" Type="http://schemas.openxmlformats.org/officeDocument/2006/relationships/hyperlink" Target="https://okm.fi/julkaisu?pubid=URN:ISBN:978-952-263-876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275606"/>
            <a:ext cx="5004097" cy="3528392"/>
          </a:xfrm>
        </p:spPr>
        <p:txBody>
          <a:bodyPr/>
          <a:lstStyle/>
          <a:p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r>
              <a:rPr lang="fi-FI" sz="2400" dirty="0"/>
              <a:t>Varhaiskasvatuksen koulutusten kehittämisfoorumin toinen toimintakausi – VKF II</a:t>
            </a:r>
            <a:br>
              <a:rPr lang="fi-FI" sz="2400" dirty="0"/>
            </a:br>
            <a:r>
              <a:rPr lang="fi-FI" sz="2400" dirty="0"/>
              <a:t>1.11.2021 – 31.12.2023</a:t>
            </a:r>
            <a:br>
              <a:rPr lang="fi-FI" sz="2400" dirty="0"/>
            </a:br>
            <a:r>
              <a:rPr lang="fi-FI" sz="2400" dirty="0"/>
              <a:t>Päätösseminaari 14.2.2024</a:t>
            </a:r>
            <a:br>
              <a:rPr lang="fi-FI" sz="2400" dirty="0"/>
            </a:br>
            <a:r>
              <a:rPr lang="fi-FI" sz="2400" dirty="0"/>
              <a:t>Loppuraportin julkaisu 14.2.2024</a:t>
            </a: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endParaRPr lang="fi-FI" sz="18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083918"/>
            <a:ext cx="5652168" cy="936104"/>
          </a:xfrm>
        </p:spPr>
        <p:txBody>
          <a:bodyPr>
            <a:normAutofit/>
          </a:bodyPr>
          <a:lstStyle/>
          <a:p>
            <a:r>
              <a:rPr lang="fi-FI" dirty="0"/>
              <a:t>Puheenjohtaja Leena Halttunen, Jyväskylän yliopisto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56" y="339502"/>
            <a:ext cx="216426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A921F-7324-461F-16A8-5097FC30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reflektointia suhteessa asetettuihin tavoitteisiin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C16BCE-851C-6AF9-2983-89FA7F40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3B38EA-23ED-E129-805E-69766CF8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13.2.2024</a:t>
            </a:fld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6B738C-A51A-53BA-1D82-B31C23737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10" y="1563638"/>
            <a:ext cx="3011685" cy="18106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994BCA8-3FBF-E594-F9DE-897A3A1A9BFB}"/>
              </a:ext>
            </a:extLst>
          </p:cNvPr>
          <p:cNvSpPr txBox="1"/>
          <p:nvPr/>
        </p:nvSpPr>
        <p:spPr>
          <a:xfrm>
            <a:off x="4499992" y="156363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Koko kauden laajana tavoitteena oli noudattaa varhaiskasvatuslakia. Henkilöstörakenteen osalta tunnistettiin kaikkien ammattiryhmien osaamisen, kehittämisen ja täydennyskoulutuksen tarpeita sekä mahdollisia koulutuspolkuja eri koulutusten välille.</a:t>
            </a:r>
          </a:p>
        </p:txBody>
      </p:sp>
    </p:spTree>
    <p:extLst>
      <p:ext uri="{BB962C8B-B14F-4D97-AF65-F5344CB8AC3E}">
        <p14:creationId xmlns:p14="http://schemas.microsoft.com/office/powerpoint/2010/main" val="155218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ACD686-0B11-1A79-84D3-CDBDDECF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Keskeisinä toimintoina</a:t>
            </a:r>
            <a:br>
              <a:rPr lang="fi-FI" dirty="0"/>
            </a:b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E47985-1EAE-A3CF-D7E9-C1E464D1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Jaostotyö keskiössä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Toimenpidesuunnitelman kehittämisehdotusten suunnittelu ja toteuttaminen toimintakaudelle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Kehittämissuositusten laadinta</a:t>
            </a:r>
          </a:p>
          <a:p>
            <a:r>
              <a:rPr lang="fi-FI" b="1" dirty="0"/>
              <a:t>Aluetilaisuuksien</a:t>
            </a:r>
            <a:r>
              <a:rPr lang="fi-FI" dirty="0"/>
              <a:t> (7 kpl, joista yksi ruotsinkielinen) toteutus helmikuussa 2023 yhteistyössä </a:t>
            </a:r>
            <a:r>
              <a:rPr lang="fi-FI" dirty="0" err="1"/>
              <a:t>AVI:n</a:t>
            </a:r>
            <a:r>
              <a:rPr lang="fi-FI" dirty="0"/>
              <a:t> kanssa</a:t>
            </a:r>
          </a:p>
          <a:p>
            <a:r>
              <a:rPr lang="fi-FI" b="1" dirty="0"/>
              <a:t>Kyselyt</a:t>
            </a:r>
            <a:r>
              <a:rPr lang="fi-FI" dirty="0"/>
              <a:t> koulutuksen järjestäjille ja työnantajille alkuvuodesta 2023 (AMOS –jaoston kysely koulutuksen järjestäjille 2023</a:t>
            </a:r>
          </a:p>
          <a:p>
            <a:pPr lvl="1"/>
            <a:r>
              <a:rPr lang="fi-FI" dirty="0"/>
              <a:t>Kyselyiden teemoina mm. henkilöstötarve/koulutettavien määrät, kouluttajien taustatiedot, täydennyskoulutustarpeet, verkostoyhteistyö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79DF34-CFA5-9710-2242-5C43B85C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11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332124-304A-F53C-4B14-A72B44CC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8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DEA8164-7F81-42B0-A95F-4AFC3858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936104"/>
          </a:xfrm>
        </p:spPr>
        <p:txBody>
          <a:bodyPr/>
          <a:lstStyle/>
          <a:p>
            <a:r>
              <a:rPr lang="fi-FI" dirty="0"/>
              <a:t>Toiminnan reflektointia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AA9B4DCF-A370-5B74-CDD4-7343B96C3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53E24E-14D4-4302-99ED-947CD20D91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73625"/>
            <a:ext cx="404813" cy="200025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5B16EC-8714-4DD8-A8B4-C75D4DC016D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873625"/>
            <a:ext cx="682625" cy="200025"/>
          </a:xfrm>
        </p:spPr>
        <p:txBody>
          <a:bodyPr/>
          <a:lstStyle/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70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1508C67-AC9C-BBE7-1240-BD194835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VKF II –kauden toteuttamisen arviointia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48DA5A7-5921-616F-8018-908D2220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410997"/>
            <a:ext cx="7739615" cy="3681033"/>
          </a:xfrm>
        </p:spPr>
        <p:txBody>
          <a:bodyPr>
            <a:normAutofit/>
          </a:bodyPr>
          <a:lstStyle/>
          <a:p>
            <a:r>
              <a:rPr lang="fi-FI" dirty="0"/>
              <a:t>Osa VKF I –kauden toimenpide-ehdotuksista oli sellaisia, joita foorumin ja sen jäsenistön on vaikea muuttaa konkreettiseksi teoksi tai muutokseksi niiden laajuuden tai vastuutahojen vuoksi</a:t>
            </a:r>
          </a:p>
          <a:p>
            <a:pPr lvl="1"/>
            <a:r>
              <a:rPr lang="fi-FI" dirty="0"/>
              <a:t>On merkityksellistä arvioida, millainen paino-arvo, mandaatti ja rahoitus tulevalle foorumille tai vastaavalle toimijalle annetaan toteuttaa asetettuja kehittämistoimenpiteitä- ja suosituksia</a:t>
            </a:r>
          </a:p>
          <a:p>
            <a:r>
              <a:rPr lang="fi-FI" dirty="0"/>
              <a:t>Kauden jäsenistö oli pienempi kuin edellisellä kaudella: tämä toi sekä ketteryyttä että haavoittuvuutta toimintaan</a:t>
            </a:r>
          </a:p>
          <a:p>
            <a:pPr lvl="1"/>
            <a:r>
              <a:rPr lang="fi-FI" dirty="0"/>
              <a:t>On merkityksellistä arvioida, miten jäsenistö voi panostaa foorumin toimintaan oman työnsä ohella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91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1508C67-AC9C-BBE7-1240-BD194835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VKF II –kauden toteuttamisen arviointia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48DA5A7-5921-616F-8018-908D2220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410997"/>
            <a:ext cx="7739615" cy="3681033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Toimenpiteiden edistämiseen tarvittiin lisää tietoa kunkin toimenpiteen tilanteesta – ensimmäistä toimintavuotta väritti tiedon hankkiminen kyselyiden kautta</a:t>
            </a:r>
          </a:p>
          <a:p>
            <a:pPr lvl="1"/>
            <a:r>
              <a:rPr lang="fi-FI" dirty="0"/>
              <a:t>Tiedon avulla konkretian pääseminen edellyttää aikaa ja taloudellista panosta</a:t>
            </a:r>
          </a:p>
          <a:p>
            <a:r>
              <a:rPr lang="fi-FI" dirty="0"/>
              <a:t>Yhteistyötahojen (esim. OKF ja kuultavat tahot) vuorovaikutus oli vähäisempää kuin suunniteltiin</a:t>
            </a:r>
          </a:p>
          <a:p>
            <a:pPr lvl="1"/>
            <a:r>
              <a:rPr lang="fi-FI" dirty="0"/>
              <a:t>Kuultavien tahojen anti merkityksellinen antaa palautetta kehittämissuosituksista, mutta harkittava, miten heidät saadaan eri vaiheissa mukaan</a:t>
            </a:r>
          </a:p>
          <a:p>
            <a:pPr lvl="1"/>
            <a:r>
              <a:rPr lang="fi-FI" dirty="0"/>
              <a:t>Jatkossa </a:t>
            </a:r>
            <a:r>
              <a:rPr lang="fi-FI" dirty="0" err="1"/>
              <a:t>VKF:n</a:t>
            </a:r>
            <a:r>
              <a:rPr lang="fi-FI" dirty="0"/>
              <a:t> ja </a:t>
            </a:r>
            <a:r>
              <a:rPr lang="fi-FI" dirty="0" err="1"/>
              <a:t>OKF:n</a:t>
            </a:r>
            <a:r>
              <a:rPr lang="fi-FI" dirty="0"/>
              <a:t> välillä tulee rakentaa kiinteämpi yhteys. Rajapintana ovat varhaiskasvatuksen opettajien/erityisopettajien koulutus ja varhaiskasvattajien koulutuksissa toimivat opettajat/kouluttajat.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3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Punaisia nastoja kartalla">
            <a:extLst>
              <a:ext uri="{FF2B5EF4-FFF2-40B4-BE49-F238E27FC236}">
                <a16:creationId xmlns:a16="http://schemas.microsoft.com/office/drawing/2014/main" id="{B567D876-2A35-E674-C583-263822104E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8984"/>
          <a:stretch/>
        </p:blipFill>
        <p:spPr>
          <a:xfrm>
            <a:off x="2979892" y="10"/>
            <a:ext cx="6164108" cy="5144379"/>
          </a:xfr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F39927E-BF87-CD62-81BD-6DE651DBA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-452586"/>
            <a:ext cx="2520000" cy="2967062"/>
          </a:xfrm>
        </p:spPr>
        <p:txBody>
          <a:bodyPr anchor="b">
            <a:normAutofit/>
          </a:bodyPr>
          <a:lstStyle/>
          <a:p>
            <a:r>
              <a:rPr lang="en-US" dirty="0" err="1"/>
              <a:t>Tarvitaanko</a:t>
            </a:r>
            <a:r>
              <a:rPr lang="en-US" dirty="0"/>
              <a:t> </a:t>
            </a:r>
            <a:r>
              <a:rPr lang="en-US" dirty="0" err="1"/>
              <a:t>uutta</a:t>
            </a:r>
            <a:r>
              <a:rPr lang="en-US" dirty="0"/>
              <a:t> VKF –</a:t>
            </a:r>
            <a:r>
              <a:rPr lang="en-US" dirty="0" err="1"/>
              <a:t>kautta</a:t>
            </a:r>
            <a:r>
              <a:rPr lang="en-US" dirty="0"/>
              <a:t>?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591F185-A4D7-2FF8-5DD8-70AD0933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608748"/>
            <a:ext cx="2520000" cy="233926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Kartalle</a:t>
            </a:r>
            <a:r>
              <a:rPr lang="en-US" dirty="0"/>
              <a:t> on jo </a:t>
            </a:r>
            <a:r>
              <a:rPr lang="en-US" dirty="0" err="1"/>
              <a:t>merkitty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etappeja</a:t>
            </a:r>
            <a:r>
              <a:rPr lang="en-US" dirty="0"/>
              <a:t>. Ei tule </a:t>
            </a:r>
            <a:r>
              <a:rPr lang="en-US" dirty="0" err="1"/>
              <a:t>pohtia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etappeja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nämä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kirjatut</a:t>
            </a:r>
            <a:r>
              <a:rPr lang="en-US" dirty="0"/>
              <a:t> </a:t>
            </a:r>
            <a:r>
              <a:rPr lang="en-US" dirty="0" err="1"/>
              <a:t>etapit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muuttuneet</a:t>
            </a:r>
            <a:r>
              <a:rPr lang="en-US" dirty="0"/>
              <a:t> </a:t>
            </a:r>
            <a:r>
              <a:rPr lang="en-US" dirty="0" err="1"/>
              <a:t>teoksi</a:t>
            </a:r>
            <a:r>
              <a:rPr lang="en-US" dirty="0"/>
              <a:t> ja </a:t>
            </a:r>
            <a:r>
              <a:rPr lang="en-US" dirty="0" err="1"/>
              <a:t>toiminnaksi</a:t>
            </a:r>
            <a:r>
              <a:rPr lang="en-US" dirty="0"/>
              <a:t>.</a:t>
            </a:r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9D385CF9-DC96-998A-A556-A8D7E7B03C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" y="4873089"/>
            <a:ext cx="404211" cy="20110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A1DD0D-7089-48C5-B116-A19F892CF1D9}" type="slidenum">
              <a:rPr lang="fi-FI" sz="700" smtClean="0"/>
              <a:pPr>
                <a:spcAft>
                  <a:spcPts val="600"/>
                </a:spcAft>
              </a:pPr>
              <a:t>15</a:t>
            </a:fld>
            <a:r>
              <a:rPr lang="fi-FI" sz="700"/>
              <a:t>  </a:t>
            </a:r>
            <a:r>
              <a:rPr lang="fi-FI" sz="700" b="0"/>
              <a:t>|</a:t>
            </a:r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5C1DA63D-27FE-0B51-E58B-8624CCF5FEE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32785" y="4873089"/>
            <a:ext cx="683568" cy="2011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3F2CBD4-DFD8-5A41-8E32-433BE3A53EED}" type="datetime1">
              <a:rPr lang="fi-FI" smtClean="0"/>
              <a:pPr>
                <a:spcAft>
                  <a:spcPts val="600"/>
                </a:spcAft>
              </a:pPr>
              <a:t>13.2.2024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38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iteelliset voikukka päässä ja sumea overblown hiukset">
            <a:extLst>
              <a:ext uri="{FF2B5EF4-FFF2-40B4-BE49-F238E27FC236}">
                <a16:creationId xmlns:a16="http://schemas.microsoft.com/office/drawing/2014/main" id="{F92BC031-E18D-2D32-1E31-6F2A3D75B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7" r="53248"/>
          <a:stretch/>
        </p:blipFill>
        <p:spPr>
          <a:xfrm>
            <a:off x="5801010" y="10"/>
            <a:ext cx="3342278" cy="514437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2000" y="3472671"/>
            <a:ext cx="5220000" cy="145489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Lämpimästi tervetuloa VKF II –kauden päätösseminaariin</a:t>
            </a:r>
            <a:br>
              <a:rPr lang="fi-FI" dirty="0"/>
            </a:br>
            <a:br>
              <a:rPr lang="fi-FI" dirty="0"/>
            </a:br>
            <a:r>
              <a:rPr lang="fi-FI" sz="2700" dirty="0"/>
              <a:t>14.2.2024 klo 12-16</a:t>
            </a:r>
            <a:br>
              <a:rPr lang="fi-FI" sz="2700" dirty="0"/>
            </a:br>
            <a:r>
              <a:rPr lang="fi-FI" sz="2700" dirty="0"/>
              <a:t>Scandic Helsinki </a:t>
            </a:r>
            <a:r>
              <a:rPr lang="fi-FI" sz="2700" dirty="0" err="1"/>
              <a:t>Hub</a:t>
            </a:r>
            <a:br>
              <a:rPr lang="fi-FI" sz="2700" dirty="0"/>
            </a:br>
            <a:r>
              <a:rPr lang="fi-FI" sz="2700" dirty="0"/>
              <a:t>Annankatu 18</a:t>
            </a:r>
            <a:br>
              <a:rPr lang="fi-FI" sz="2700" dirty="0"/>
            </a:br>
            <a:r>
              <a:rPr lang="fi-FI" sz="2700" dirty="0"/>
              <a:t>(myös etämahdollisuus)</a:t>
            </a:r>
            <a:br>
              <a:rPr lang="fi-FI" sz="2700" dirty="0"/>
            </a:br>
            <a:br>
              <a:rPr lang="fi-FI" sz="2700" dirty="0"/>
            </a:br>
            <a:r>
              <a:rPr lang="fi-FI" sz="1800" b="1" dirty="0">
                <a:latin typeface="myriad-pro"/>
              </a:rPr>
              <a:t>Osallistumislinkki </a:t>
            </a:r>
            <a:r>
              <a:rPr lang="fi-FI" sz="1800" b="1" i="0" dirty="0">
                <a:effectLst/>
                <a:latin typeface="myriad-pro"/>
              </a:rPr>
              <a:t> löytyy täältä: </a:t>
            </a:r>
            <a:r>
              <a:rPr lang="fi-FI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Varhaiskasvatuksen koulutusten kehittämisfoorumin (VKF II) loppuseminaari - OKM - Opetus- ja kulttuuriministeriö</a:t>
            </a:r>
            <a:b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700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/>
          </a:p>
          <a:p>
            <a:pPr lvl="1" algn="l"/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Dian numeron paikkamerkki 3" hidden="1"/>
          <p:cNvSpPr>
            <a:spLocks noGrp="1"/>
          </p:cNvSpPr>
          <p:nvPr>
            <p:ph type="sldNum" sz="quarter" idx="4294967295"/>
          </p:nvPr>
        </p:nvSpPr>
        <p:spPr>
          <a:xfrm>
            <a:off x="-1" y="4873089"/>
            <a:ext cx="404211" cy="20110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A1DD0D-7089-48C5-B116-A19F892CF1D9}" type="slidenum">
              <a:rPr lang="fi-FI" sz="700" smtClean="0"/>
              <a:pPr>
                <a:spcAft>
                  <a:spcPts val="600"/>
                </a:spcAft>
              </a:pPr>
              <a:t>16</a:t>
            </a:fld>
            <a:r>
              <a:rPr lang="fi-FI" sz="700"/>
              <a:t>  </a:t>
            </a:r>
            <a:r>
              <a:rPr lang="fi-FI" sz="700" b="0"/>
              <a:t>|</a:t>
            </a:r>
          </a:p>
        </p:txBody>
      </p:sp>
      <p:sp>
        <p:nvSpPr>
          <p:cNvPr id="5" name="Päivämäärän paikkamerkki 4" hidden="1"/>
          <p:cNvSpPr>
            <a:spLocks noGrp="1"/>
          </p:cNvSpPr>
          <p:nvPr>
            <p:ph type="dt" sz="half" idx="4294967295"/>
          </p:nvPr>
        </p:nvSpPr>
        <p:spPr>
          <a:xfrm>
            <a:off x="432785" y="4873089"/>
            <a:ext cx="683568" cy="2011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3F2CBD4-DFD8-5A41-8E32-433BE3A53EED}" type="datetime1">
              <a:rPr lang="fi-FI" smtClean="0"/>
              <a:pPr>
                <a:spcAft>
                  <a:spcPts val="600"/>
                </a:spcAft>
              </a:pPr>
              <a:t>13.2.2024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C01761E-F5C9-4BC2-AD18-9BEFFE073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25" y="1275606"/>
            <a:ext cx="5832648" cy="2664296"/>
          </a:xfrm>
        </p:spPr>
        <p:txBody>
          <a:bodyPr/>
          <a:lstStyle/>
          <a:p>
            <a:r>
              <a:rPr lang="fi-FI" dirty="0"/>
              <a:t>Kiitos!</a:t>
            </a:r>
            <a:br>
              <a:rPr lang="fi-FI" dirty="0"/>
            </a:br>
            <a:r>
              <a:rPr lang="fi-FI" sz="1800" dirty="0"/>
              <a:t>l</a:t>
            </a:r>
            <a:r>
              <a:rPr lang="fi-FI" sz="1800"/>
              <a:t>eena</a:t>
            </a:r>
            <a:r>
              <a:rPr lang="fi-FI" sz="1800" dirty="0"/>
              <a:t>.halttunen@jyu.fi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E533F1-7F4C-4BEB-B5EA-1D868AD43E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73625"/>
            <a:ext cx="404813" cy="200025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17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879C50-3049-4810-88EC-98A85DD365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873625"/>
            <a:ext cx="682625" cy="200025"/>
          </a:xfrm>
        </p:spPr>
        <p:txBody>
          <a:bodyPr/>
          <a:lstStyle/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584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84EF-EC7B-57B5-5E72-03DF099C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339502"/>
            <a:ext cx="5220000" cy="2967062"/>
          </a:xfrm>
        </p:spPr>
        <p:txBody>
          <a:bodyPr/>
          <a:lstStyle/>
          <a:p>
            <a:br>
              <a:rPr lang="fi-FI" b="1" i="0" dirty="0">
                <a:effectLst/>
                <a:latin typeface="var(--yja-heading-font-family, myriad-pro-condensed)"/>
              </a:rPr>
            </a:b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2BF95-5252-C5F1-3C31-499A29BDB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133747"/>
            <a:ext cx="8388472" cy="4876006"/>
          </a:xfrm>
        </p:spPr>
        <p:txBody>
          <a:bodyPr>
            <a:noAutofit/>
          </a:bodyPr>
          <a:lstStyle/>
          <a:p>
            <a:pPr algn="l"/>
            <a:r>
              <a:rPr lang="fi-FI" sz="1050" b="1" i="0" dirty="0">
                <a:effectLst/>
                <a:latin typeface="var(--yja-heading-font-family, myriad-pro-condensed)"/>
              </a:rPr>
              <a:t>Varhaiskasvatuksen koulutusten kehittämisfoorumin (VKF II) loppuseminaari </a:t>
            </a:r>
          </a:p>
          <a:p>
            <a:pPr algn="l"/>
            <a:r>
              <a:rPr lang="fi-FI" sz="1050" b="0" i="0" dirty="0">
                <a:effectLst/>
                <a:latin typeface="myriad-pro"/>
              </a:rPr>
              <a:t>Keskiviikko 14.2.2024 klo 12.00 –  16.00   </a:t>
            </a:r>
            <a:r>
              <a:rPr lang="fi-FI" sz="1050" dirty="0">
                <a:latin typeface="myriad-pro"/>
              </a:rPr>
              <a:t>   </a:t>
            </a:r>
            <a:r>
              <a:rPr lang="fi-FI" sz="1050" b="0" i="0" u="none" strike="noStrike" cap="all" dirty="0">
                <a:effectLst/>
                <a:latin typeface="myriad-pro"/>
              </a:rPr>
              <a:t>OPETUS- JA KULTTUURIMINISTERIÖ</a:t>
            </a:r>
          </a:p>
          <a:p>
            <a:pPr algn="l"/>
            <a:endParaRPr lang="fi-FI" sz="1050" b="0" i="0" u="none" strike="noStrike" cap="all" dirty="0">
              <a:effectLst/>
              <a:latin typeface="myriad-pro"/>
            </a:endParaRPr>
          </a:p>
          <a:p>
            <a:pPr algn="l" latinLnBrk="0"/>
            <a:r>
              <a:rPr lang="fi-FI" sz="1050" b="1" i="0" dirty="0">
                <a:effectLst/>
                <a:latin typeface="var(--yja-heading-font-family, myriad-pro-condensed)"/>
              </a:rPr>
              <a:t>Ohjelma</a:t>
            </a:r>
          </a:p>
          <a:p>
            <a:pPr algn="l"/>
            <a:r>
              <a:rPr lang="fi-FI" sz="1050" b="1" i="0" dirty="0">
                <a:effectLst/>
                <a:latin typeface="myriad-pro"/>
              </a:rPr>
              <a:t>klo 12.00    VKF II toiminnan ja kehittämissuositusten esittely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Kasvatustieteiden laitoksen johtaja, VKF II:n puheenjohtaja Leena Halttunen, Jyväskylän yliopisto 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Ammatillinen osaaminen muuttuvassa toimintaympäristössä –jaosto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Ennakointi ja joustavat koulutuspolut –jaosto 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Koulutusten välinen yhteistyö –jaosto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Veto- ja pitovoiman vahvistaminen ja työelämän laatu -jaosto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0" dirty="0">
                <a:effectLst/>
                <a:latin typeface="myriad-pro"/>
              </a:rPr>
              <a:t>    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0" dirty="0">
                <a:effectLst/>
                <a:latin typeface="myriad-pro"/>
              </a:rPr>
              <a:t>Keskustelua</a:t>
            </a:r>
          </a:p>
          <a:p>
            <a:pPr algn="l"/>
            <a:r>
              <a:rPr lang="fi-FI" sz="1050" b="1" i="0" dirty="0">
                <a:effectLst/>
                <a:latin typeface="myriad-pro"/>
              </a:rPr>
              <a:t>klo 13.30   Iltapäiväkahvit</a:t>
            </a:r>
            <a:endParaRPr lang="fi-FI" sz="1050" b="0" i="0" dirty="0">
              <a:effectLst/>
              <a:latin typeface="myriad-pro"/>
            </a:endParaRPr>
          </a:p>
          <a:p>
            <a:pPr algn="l"/>
            <a:r>
              <a:rPr lang="fi-FI" sz="1050" b="1" i="0" dirty="0">
                <a:effectLst/>
                <a:latin typeface="myriad-pro"/>
              </a:rPr>
              <a:t>klo 14.00   Ajankohtaista tutkimustietoa varhaiskasvatuksen veto- ja pitovoimasta  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KT, yliopisto-opettaja Hanna </a:t>
            </a:r>
            <a:r>
              <a:rPr lang="fi-FI" sz="1050" b="0" i="1" dirty="0" err="1">
                <a:effectLst/>
                <a:latin typeface="myriad-pro"/>
              </a:rPr>
              <a:t>Hjelt</a:t>
            </a:r>
            <a:r>
              <a:rPr lang="fi-FI" sz="1050" b="0" i="1" dirty="0">
                <a:effectLst/>
                <a:latin typeface="myriad-pro"/>
              </a:rPr>
              <a:t>, Tampereen yliopisto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0" dirty="0">
                <a:effectLst/>
                <a:latin typeface="myriad-pro"/>
              </a:rPr>
              <a:t>    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1" i="0" dirty="0">
                <a:effectLst/>
                <a:latin typeface="myriad-pro"/>
              </a:rPr>
              <a:t>klo 14.30   Koulutuksen tuottaman osaamisen hyödyntämisen haasteet varhaiskasvatuksessa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Väitöskirjatutkija Reija Ahola, Helsingin yliopisto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Yliopistotutkija Satu Valkonen, Itä-Suomen yliopisto</a:t>
            </a:r>
            <a:endParaRPr lang="fi-FI" sz="1050" b="0" i="0" dirty="0">
              <a:effectLst/>
              <a:latin typeface="myriad-pro"/>
            </a:endParaRPr>
          </a:p>
          <a:p>
            <a:pPr algn="l"/>
            <a:r>
              <a:rPr lang="fi-FI" sz="1050" b="1" i="0" dirty="0">
                <a:effectLst/>
                <a:latin typeface="myriad-pro"/>
              </a:rPr>
              <a:t>klo 15.00   Opettajankoulutusfoorumin tuleva toiminta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Opetusneuvos, FT Marjo Vesalainen, opetus- ja kulttuuriministeriö, korkeakoulu- ja tiedepolitiikan osasto</a:t>
            </a:r>
            <a:br>
              <a:rPr lang="fi-FI" sz="1050" b="0" i="1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Professori, Opettajankoulutusfoorumin johtaja Auli </a:t>
            </a:r>
            <a:r>
              <a:rPr lang="fi-FI" sz="1050" b="0" i="1" dirty="0" err="1">
                <a:effectLst/>
                <a:latin typeface="myriad-pro"/>
              </a:rPr>
              <a:t>Toom</a:t>
            </a:r>
            <a:r>
              <a:rPr lang="fi-FI" sz="1050" b="0" i="1" dirty="0">
                <a:effectLst/>
                <a:latin typeface="myriad-pro"/>
              </a:rPr>
              <a:t>, Helsingin yliopisto</a:t>
            </a:r>
            <a:endParaRPr lang="fi-FI" sz="1050" b="0" i="0" dirty="0">
              <a:effectLst/>
              <a:latin typeface="myriad-pro"/>
            </a:endParaRPr>
          </a:p>
          <a:p>
            <a:pPr algn="l"/>
            <a:r>
              <a:rPr lang="fi-FI" sz="1050" b="1" i="0" dirty="0">
                <a:effectLst/>
                <a:latin typeface="myriad-pro"/>
              </a:rPr>
              <a:t>Ministeriön näkökulmia varhaiskasvatuksen koulutusten kehittämiseen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Opetusneuvos, KT, </a:t>
            </a:r>
            <a:r>
              <a:rPr lang="fi-FI" sz="1050" b="0" i="1" dirty="0" err="1">
                <a:effectLst/>
                <a:latin typeface="myriad-pro"/>
              </a:rPr>
              <a:t>dos</a:t>
            </a:r>
            <a:r>
              <a:rPr lang="fi-FI" sz="1050" b="0" i="1" dirty="0">
                <a:effectLst/>
                <a:latin typeface="myriad-pro"/>
              </a:rPr>
              <a:t>. Kirsi Alila, opetus- ja kulttuuriministeriö,  varhaiskasvatuksen, perusopetuksen ja vapaan sivistystyön osasto</a:t>
            </a:r>
            <a:endParaRPr lang="fi-FI" sz="1050" b="0" i="0" dirty="0">
              <a:effectLst/>
              <a:latin typeface="myriad-pro"/>
            </a:endParaRPr>
          </a:p>
          <a:p>
            <a:pPr algn="l"/>
            <a:r>
              <a:rPr lang="fi-FI" sz="1050" b="1" i="0" dirty="0">
                <a:effectLst/>
                <a:latin typeface="myriad-pro"/>
              </a:rPr>
              <a:t>klo 15.45    Päätössanat</a:t>
            </a:r>
            <a:br>
              <a:rPr lang="fi-FI" sz="1050" b="0" i="0" dirty="0">
                <a:effectLst/>
                <a:latin typeface="myriad-pro"/>
              </a:rPr>
            </a:br>
            <a:r>
              <a:rPr lang="fi-FI" sz="1050" b="0" i="1" dirty="0">
                <a:effectLst/>
                <a:latin typeface="myriad-pro"/>
              </a:rPr>
              <a:t>Kasvatustieteiden laitoksen johtaja,  VKF II:n puheenjohtaja Leena Halttunen, Jyväskylän yliopisto</a:t>
            </a:r>
            <a:endParaRPr lang="fi-FI" sz="1050" b="0" i="0" dirty="0">
              <a:effectLst/>
              <a:latin typeface="myriad-pro"/>
            </a:endParaRPr>
          </a:p>
          <a:p>
            <a:pPr algn="l"/>
            <a:r>
              <a:rPr lang="fi-FI" sz="1050" b="1" i="0" dirty="0">
                <a:effectLst/>
                <a:latin typeface="myriad-pro"/>
              </a:rPr>
              <a:t>klo 16.00</a:t>
            </a:r>
            <a:r>
              <a:rPr lang="fi-FI" sz="1050" b="0" i="0" dirty="0">
                <a:effectLst/>
                <a:latin typeface="myriad-pro"/>
              </a:rPr>
              <a:t>    </a:t>
            </a:r>
            <a:r>
              <a:rPr lang="fi-FI" sz="1050" b="1" i="0" dirty="0">
                <a:effectLst/>
                <a:latin typeface="myriad-pro"/>
              </a:rPr>
              <a:t>Tilaisuus päättyy</a:t>
            </a:r>
          </a:p>
          <a:p>
            <a:pPr algn="l"/>
            <a:endParaRPr lang="fi-FI" sz="1050" b="1" dirty="0">
              <a:latin typeface="myriad-pro"/>
            </a:endParaRPr>
          </a:p>
          <a:p>
            <a:pPr algn="l"/>
            <a:r>
              <a:rPr lang="fi-FI" sz="1050" b="1" dirty="0">
                <a:latin typeface="myriad-pro"/>
              </a:rPr>
              <a:t>Osallistumislinkki </a:t>
            </a:r>
            <a:r>
              <a:rPr lang="fi-FI" sz="1050" b="1" i="0" dirty="0">
                <a:effectLst/>
                <a:latin typeface="myriad-pro"/>
              </a:rPr>
              <a:t> löytyy täältä: </a:t>
            </a:r>
            <a:r>
              <a:rPr lang="fi-FI" sz="105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Varhaiskasvatuksen koulutusten kehittämisfoorumin (VKF II) loppuseminaari - OKM - Opetus- ja kulttuuriministeriö</a:t>
            </a:r>
            <a:endParaRPr lang="fi-FI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7C29A26-F908-4105-87C6-1B0324ACE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25" y="1059582"/>
            <a:ext cx="5832648" cy="2095528"/>
          </a:xfrm>
        </p:spPr>
        <p:txBody>
          <a:bodyPr/>
          <a:lstStyle/>
          <a:p>
            <a:r>
              <a:rPr lang="fi-FI"/>
              <a:t>VKF II:n </a:t>
            </a:r>
            <a:r>
              <a:rPr lang="fi-FI" dirty="0"/>
              <a:t>tehtävät ja tavoitteet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4F30710E-BA93-42A8-BD37-81484CF16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E3CEB4-C17C-4C1E-83E5-888267F627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73625"/>
            <a:ext cx="404813" cy="200025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039A81B-76D0-48AF-B895-FF173DE00A9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873625"/>
            <a:ext cx="682625" cy="200025"/>
          </a:xfrm>
        </p:spPr>
        <p:txBody>
          <a:bodyPr/>
          <a:lstStyle/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87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25437C2-820A-25B6-7C2B-D4614577C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6256" y="2150"/>
            <a:ext cx="2209560" cy="2209560"/>
          </a:xfrm>
          <a:prstGeom prst="rect">
            <a:avLst/>
          </a:prstGeom>
        </p:spPr>
      </p:pic>
      <p:sp>
        <p:nvSpPr>
          <p:cNvPr id="23" name="Otsikko 22">
            <a:extLst>
              <a:ext uri="{FF2B5EF4-FFF2-40B4-BE49-F238E27FC236}">
                <a16:creationId xmlns:a16="http://schemas.microsoft.com/office/drawing/2014/main" id="{6E799E72-669B-6C41-A274-FE1B1A0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51470"/>
            <a:ext cx="8224354" cy="974270"/>
          </a:xfrm>
        </p:spPr>
        <p:txBody>
          <a:bodyPr/>
          <a:lstStyle/>
          <a:p>
            <a:r>
              <a:rPr lang="fi-FI" dirty="0"/>
              <a:t>VKF II rakentui VKF I pohjalle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2B1E174-4D97-084D-8468-E5E7D16C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131591"/>
            <a:ext cx="8224354" cy="3672408"/>
          </a:xfrm>
        </p:spPr>
        <p:txBody>
          <a:bodyPr>
            <a:normAutofit/>
          </a:bodyPr>
          <a:lstStyle/>
          <a:p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VKF I selvitti vuosina 2019 – 2020 varhaiskasvatuksen henkilöstön </a:t>
            </a:r>
            <a:r>
              <a:rPr lang="fi-FI" sz="1400" b="1" dirty="0"/>
              <a:t>koulutusten nykytilaa </a:t>
            </a:r>
            <a:r>
              <a:rPr lang="fi-FI" sz="1400" dirty="0"/>
              <a:t>eri näkökulmista ja laati varhaiskasvatuksen koulutusten kehittämisohjelman (loppuraportti) 14.1.2021: </a:t>
            </a:r>
            <a:r>
              <a:rPr lang="fi-FI" sz="1400" dirty="0">
                <a:hlinkClick r:id="rId4"/>
              </a:rPr>
              <a:t>https://okm.fi/julkaisu?pubid=URN:ISBN:978-952-263-876-2</a:t>
            </a:r>
            <a:r>
              <a:rPr lang="fi-FI" sz="1400" dirty="0"/>
              <a:t> </a:t>
            </a:r>
          </a:p>
          <a:p>
            <a:r>
              <a:rPr lang="fi-FI" sz="1400" dirty="0"/>
              <a:t>Kehittämisohjelman kehittämissuosituksista laadittiin jatkotyöskentelyssä asiantuntijatyöryhmän toimesta </a:t>
            </a:r>
            <a:r>
              <a:rPr lang="fi-FI" sz="1400" b="1" dirty="0"/>
              <a:t>toimeenpanosuunnitelma</a:t>
            </a:r>
            <a:r>
              <a:rPr lang="fi-FI" sz="1400" dirty="0"/>
              <a:t>, jonka toteuttamista ja toteuttamisen seurantaa VKF II foorumi edistää </a:t>
            </a:r>
            <a:r>
              <a:rPr lang="fi-FI" sz="1400" dirty="0">
                <a:hlinkClick r:id="rId5"/>
              </a:rPr>
              <a:t>https://okm.fi/julkaisu?pubid=URN:ISBN:978-952-263-830-4</a:t>
            </a:r>
            <a:r>
              <a:rPr lang="fi-FI" sz="1400" dirty="0"/>
              <a:t> Ruotsinkielinen: </a:t>
            </a:r>
            <a:r>
              <a:rPr lang="fi-FI" sz="1400" dirty="0">
                <a:hlinkClick r:id="rId6"/>
              </a:rPr>
              <a:t>https://julkaisut.valtioneuvosto.fi/handle/10024/163294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BFC602-E183-5C4E-8A91-7E3199B0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BE754F-B056-1B40-9968-2FE6AE6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E70628-633B-B149-9702-0A19E126BB43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88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941658-6ADE-4F31-A563-9C71D8AA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Foorumin rakenne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7D61957-739A-492F-A229-D4B58D345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122916"/>
              </p:ext>
            </p:extLst>
          </p:nvPr>
        </p:nvGraphicFramePr>
        <p:xfrm>
          <a:off x="467544" y="1276878"/>
          <a:ext cx="8459092" cy="367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58FF8D-7A0C-4B22-8545-033AE23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3C7D8B-F9EB-4240-BECA-7EC0A32182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7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CD048A-5E93-C71B-F85A-881EAD7C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Foorumin jäsentahot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E860D2D-F0FE-EB68-6DE1-06D156600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38021"/>
              </p:ext>
            </p:extLst>
          </p:nvPr>
        </p:nvGraphicFramePr>
        <p:xfrm>
          <a:off x="433388" y="1411288"/>
          <a:ext cx="521873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189">
                  <a:extLst>
                    <a:ext uri="{9D8B030D-6E8A-4147-A177-3AD203B41FA5}">
                      <a16:colId xmlns:a16="http://schemas.microsoft.com/office/drawing/2014/main" val="957417293"/>
                    </a:ext>
                  </a:extLst>
                </a:gridCol>
                <a:gridCol w="1478543">
                  <a:extLst>
                    <a:ext uri="{9D8B030D-6E8A-4147-A177-3AD203B41FA5}">
                      <a16:colId xmlns:a16="http://schemas.microsoft.com/office/drawing/2014/main" val="3738824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6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Ammatillinen koulutus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6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Ammattikorkeakoulutus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95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Yliopistot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7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Opiskelijajärjestöt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1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Työelämän edustus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5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5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OKM ja OPH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 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90259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1FBD7E-8BEF-0540-2A04-3CA6DAE7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C5AEBA-7078-21D7-243F-66D9C8D0B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BE470C0-FA91-2160-6B3D-B7AC89E43994}"/>
              </a:ext>
            </a:extLst>
          </p:cNvPr>
          <p:cNvSpPr txBox="1"/>
          <p:nvPr/>
        </p:nvSpPr>
        <p:spPr>
          <a:xfrm>
            <a:off x="5799091" y="4394637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 Edustus ohjausryhmässä</a:t>
            </a:r>
          </a:p>
        </p:txBody>
      </p:sp>
    </p:spTree>
    <p:extLst>
      <p:ext uri="{BB962C8B-B14F-4D97-AF65-F5344CB8AC3E}">
        <p14:creationId xmlns:p14="http://schemas.microsoft.com/office/powerpoint/2010/main" val="350089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A51B4D-45CA-1A23-AD13-B9CC7268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595599" cy="1106634"/>
          </a:xfrm>
        </p:spPr>
        <p:txBody>
          <a:bodyPr/>
          <a:lstStyle/>
          <a:p>
            <a:pPr algn="ctr"/>
            <a:r>
              <a:rPr lang="fi-FI" dirty="0"/>
              <a:t>Monen koulutustahon yhteistyöfoorumi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1187D9F8-195F-82B4-4DB8-DF1C2728C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21622"/>
              </p:ext>
            </p:extLst>
          </p:nvPr>
        </p:nvGraphicFramePr>
        <p:xfrm>
          <a:off x="433388" y="1411288"/>
          <a:ext cx="7739062" cy="3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8A7AE0-1039-0AB3-6437-28A3B00C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73854A-9A15-3790-7CEE-9E718DDD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2830B6A-5F61-8C34-8D3D-DE691AA32D9D}"/>
              </a:ext>
            </a:extLst>
          </p:cNvPr>
          <p:cNvSpPr/>
          <p:nvPr/>
        </p:nvSpPr>
        <p:spPr>
          <a:xfrm>
            <a:off x="1586861" y="1133330"/>
            <a:ext cx="1152128" cy="974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Toinen aste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7A5B3337-5A64-5440-6210-531DC0B9A47B}"/>
              </a:ext>
            </a:extLst>
          </p:cNvPr>
          <p:cNvSpPr/>
          <p:nvPr/>
        </p:nvSpPr>
        <p:spPr>
          <a:xfrm>
            <a:off x="6074704" y="2223538"/>
            <a:ext cx="1296144" cy="1125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Ammattikorkea-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koulut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0831203C-F129-38FF-1D96-7DA00B5828CD}"/>
              </a:ext>
            </a:extLst>
          </p:cNvPr>
          <p:cNvSpPr/>
          <p:nvPr/>
        </p:nvSpPr>
        <p:spPr>
          <a:xfrm>
            <a:off x="3563888" y="4153226"/>
            <a:ext cx="1152128" cy="9902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Yli-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opistot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72C6FFE3-E3A3-2531-1EF5-61ACA29DCC47}"/>
              </a:ext>
            </a:extLst>
          </p:cNvPr>
          <p:cNvSpPr/>
          <p:nvPr/>
        </p:nvSpPr>
        <p:spPr>
          <a:xfrm>
            <a:off x="202104" y="2700738"/>
            <a:ext cx="1728192" cy="1296144"/>
          </a:xfrm>
          <a:prstGeom prst="ellipse">
            <a:avLst/>
          </a:prstGeom>
          <a:solidFill>
            <a:srgbClr val="D4F0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Työelämä</a:t>
            </a:r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7400F2BC-E7E0-B460-A1C0-670C0A2BD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79552"/>
              </p:ext>
            </p:extLst>
          </p:nvPr>
        </p:nvGraphicFramePr>
        <p:xfrm>
          <a:off x="1062159" y="771104"/>
          <a:ext cx="6096000" cy="364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Ellipsi 11">
            <a:extLst>
              <a:ext uri="{FF2B5EF4-FFF2-40B4-BE49-F238E27FC236}">
                <a16:creationId xmlns:a16="http://schemas.microsoft.com/office/drawing/2014/main" id="{72C6FFE3-E3A3-2531-1EF5-61ACA29DCC47}"/>
              </a:ext>
            </a:extLst>
          </p:cNvPr>
          <p:cNvSpPr/>
          <p:nvPr/>
        </p:nvSpPr>
        <p:spPr>
          <a:xfrm>
            <a:off x="6996901" y="1106610"/>
            <a:ext cx="2000448" cy="1296144"/>
          </a:xfrm>
          <a:prstGeom prst="ellipse">
            <a:avLst/>
          </a:prstGeom>
          <a:solidFill>
            <a:srgbClr val="D4F0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Täydennys-koulutus-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tahot</a:t>
            </a:r>
          </a:p>
        </p:txBody>
      </p:sp>
    </p:spTree>
    <p:extLst>
      <p:ext uri="{BB962C8B-B14F-4D97-AF65-F5344CB8AC3E}">
        <p14:creationId xmlns:p14="http://schemas.microsoft.com/office/powerpoint/2010/main" val="29850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E3F25D6-FD50-4018-DD92-BAC3B437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reflektointia suhteessa asetettuihin tavoitteisiin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630642E-8ECE-E3B6-B73F-13BC44EB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85" y="1209610"/>
            <a:ext cx="3131103" cy="188497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375306-EA86-E860-BCE2-EC70AAAF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9B6D3F-0656-CEC2-F69E-DC244793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D469AFF-4385-C417-3E80-248F722B5942}"/>
              </a:ext>
            </a:extLst>
          </p:cNvPr>
          <p:cNvSpPr txBox="1"/>
          <p:nvPr/>
        </p:nvSpPr>
        <p:spPr>
          <a:xfrm>
            <a:off x="4499992" y="1287911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Foorumin toiminta jo sinällään edisti yhteistyötä varhaiskasvatuksen henkilöstön eri koulutustahojen ja kouluttajien sekä varhaiskasvatuksen järjestäjien eli työelämän kesken.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598859C-9AAF-E6F5-E0D7-F202DE02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5" y="3240059"/>
            <a:ext cx="3131103" cy="188497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4123ACE-1986-9765-A4DD-A9259597CD2E}"/>
              </a:ext>
            </a:extLst>
          </p:cNvPr>
          <p:cNvSpPr txBox="1"/>
          <p:nvPr/>
        </p:nvSpPr>
        <p:spPr>
          <a:xfrm>
            <a:off x="4484494" y="3240059"/>
            <a:ext cx="4587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Foorumin kokouksissa ja aluetilaisuuksissa oli mahdollista seurata varhaiskasvatuksen koulutusten toteutusta, kehittämistä ja muutosprosesseja.</a:t>
            </a:r>
          </a:p>
        </p:txBody>
      </p:sp>
    </p:spTree>
    <p:extLst>
      <p:ext uri="{BB962C8B-B14F-4D97-AF65-F5344CB8AC3E}">
        <p14:creationId xmlns:p14="http://schemas.microsoft.com/office/powerpoint/2010/main" val="147701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9D2FF-D802-50B5-8377-A52846DD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reflektointia suhteessa asetettuihin tavoitteisiin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1D56920-2DFE-3BC0-457C-41558BD1E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820" y="1419622"/>
            <a:ext cx="3250108" cy="1794188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805B30-64A0-463C-B4DB-9BFBD316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1369BE-900B-C96A-E535-1203B218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1DA51DB-9C66-CB5B-18E8-3C7ACDF71F84}"/>
              </a:ext>
            </a:extLst>
          </p:cNvPr>
          <p:cNvSpPr txBox="1"/>
          <p:nvPr/>
        </p:nvSpPr>
        <p:spPr>
          <a:xfrm>
            <a:off x="4427984" y="1391466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Koulutustutkimuksen seuraaminen ja edistäminen jäi tällä kaudella vähemmälle huomiolle, koska ensimmäisellä kaudella oli tehty laaja selvitys alan tutkimustoiminnasta.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Foorumin yhteistoiminnallisen ja toisia arvostavan hengen voi katsoa kohentaneen koulutusten ja työalan veto- ja pitovoimaa. Kausi lisäsi koulutusten välistä ymmärrystä ja yhteistyötä.</a:t>
            </a:r>
          </a:p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CA3DD5F-571F-B2F0-184A-AFD82BDE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0" y="3243698"/>
            <a:ext cx="320067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20509"/>
      </p:ext>
    </p:extLst>
  </p:cSld>
  <p:clrMapOvr>
    <a:masterClrMapping/>
  </p:clrMapOvr>
</p:sld>
</file>

<file path=ppt/theme/theme1.xml><?xml version="1.0" encoding="utf-8"?>
<a:theme xmlns:a="http://schemas.openxmlformats.org/drawingml/2006/main" name="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2.xml><?xml version="1.0" encoding="utf-8"?>
<a:theme xmlns:a="http://schemas.openxmlformats.org/drawingml/2006/main" name="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Opetus- ja kulttuuriministeriö</TermName>
          <TermId xmlns="http://schemas.microsoft.com/office/infopath/2007/PartnerControls">2ef1e35e-3f47-47f4-a7be-57610f1fc7b4</TermId>
        </TermInfo>
      </Terms>
    </KampusOrganizationTaxHTField0>
    <KampusKeywords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esityspohjat</TermName>
          <TermId xmlns="http://schemas.microsoft.com/office/infopath/2007/PartnerControls">865debd5-3b03-4887-aeb6-983ee3d25f6a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c474c9ee-86da-5111-9bbd-ffc5eb6e322e</TermId>
        </TermInfo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ab6ea33c-a75a-4840-ad48-c39269e043ae</TermId>
        </TermInfo>
        <TermInfo xmlns="http://schemas.microsoft.com/office/infopath/2007/PartnerControls">
          <TermName xmlns="http://schemas.microsoft.com/office/infopath/2007/PartnerControls">kalvopohjat</TermName>
          <TermId xmlns="http://schemas.microsoft.com/office/infopath/2007/PartnerControls">567a8a0a-b35a-4b9c-be9f-8f500a9282c2</TermId>
        </TermInfo>
        <TermInfo xmlns="http://schemas.microsoft.com/office/infopath/2007/PartnerControls">
          <TermName xmlns="http://schemas.microsoft.com/office/infopath/2007/PartnerControls">ppt-esitys</TermName>
          <TermId xmlns="http://schemas.microsoft.com/office/infopath/2007/PartnerControls">44c45ef7-1192-46c4-87df-1af2661bf53f</TermId>
        </TermInfo>
      </Terms>
    </KampusKeywordsTaxHTField0>
    <TaxCatchAll xmlns="c138b538-c2fd-4cca-8c26-6e4e32e5a042">
      <Value>575</Value>
      <Value>1593</Value>
      <Value>1592</Value>
      <Value>3013</Value>
      <Value>1667</Value>
      <Value>493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CE4AFF6FF5F84446A8C6A05A2A9D8EEE" ma:contentTypeVersion="32" ma:contentTypeDescription="Kampus asiakirja" ma:contentTypeScope="" ma:versionID="8229257ae2e085e16910dc8ec38560b8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f4c5dd8637d8113ac38736fd6c3107a0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130656-8a48-49c4-9851-06cd6d2cc5a7}" ma:internalName="TaxCatchAll" ma:showField="CatchAllData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130656-8a48-49c4-9851-06cd6d2cc5a7}" ma:internalName="TaxCatchAllLabel" ma:readOnly="true" ma:showField="CatchAllDataLabel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767EB-77F8-4270-8291-F32AB42846B6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c138b538-c2fd-4cca-8c26-6e4e32e5a04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1BF095-41CF-48B0-A5B3-62E46B8B8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69E1A-D11C-403E-B1DD-DDAE5854F77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836A0A7-DB35-4E53-BDFF-88463CC0E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OKM esityspohja fi 210605</Template>
  <TotalTime>1916</TotalTime>
  <Words>1016</Words>
  <Application>Microsoft Office PowerPoint</Application>
  <PresentationFormat>On-screen Show (16:9)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myriad-pro</vt:lpstr>
      <vt:lpstr>var(--yja-heading-font-family, myriad-pro-condensed)</vt:lpstr>
      <vt:lpstr>Wingdings</vt:lpstr>
      <vt:lpstr>OKM-VIH-FI-05/2021</vt:lpstr>
      <vt:lpstr>OKM-SIN-FI-05/2021</vt:lpstr>
      <vt:lpstr>          Varhaiskasvatuksen koulutusten kehittämisfoorumin toinen toimintakausi – VKF II 1.11.2021 – 31.12.2023 Päätösseminaari 14.2.2024 Loppuraportin julkaisu 14.2.2024    </vt:lpstr>
      <vt:lpstr> </vt:lpstr>
      <vt:lpstr>VKF II:n tehtävät ja tavoitteet </vt:lpstr>
      <vt:lpstr>VKF II rakentui VKF I pohjalle</vt:lpstr>
      <vt:lpstr>Foorumin rakenne</vt:lpstr>
      <vt:lpstr>Foorumin jäsentahot</vt:lpstr>
      <vt:lpstr>Monen koulutustahon yhteistyöfoorumi </vt:lpstr>
      <vt:lpstr>Toiminnan reflektointia suhteessa asetettuihin tavoitteisiin</vt:lpstr>
      <vt:lpstr>Toiminnan reflektointia suhteessa asetettuihin tavoitteisiin</vt:lpstr>
      <vt:lpstr>Toiminnan reflektointia suhteessa asetettuihin tavoitteisiin</vt:lpstr>
      <vt:lpstr>Keskeisinä toimintoina </vt:lpstr>
      <vt:lpstr>Toiminnan reflektointia</vt:lpstr>
      <vt:lpstr>VKF II –kauden toteuttamisen arviointia</vt:lpstr>
      <vt:lpstr>VKF II –kauden toteuttamisen arviointia</vt:lpstr>
      <vt:lpstr>Tarvitaanko uutta VKF –kautta?</vt:lpstr>
      <vt:lpstr>   Lämpimästi tervetuloa VKF II –kauden päätösseminaariin  14.2.2024 klo 12-16 Scandic Helsinki Hub Annankatu 18 (myös etämahdollisuus)  Osallistumislinkki  löytyy täältä: Varhaiskasvatuksen koulutusten kehittämisfoorumin (VKF II) loppuseminaari - OKM - Opetus- ja kulttuuriministeriö </vt:lpstr>
      <vt:lpstr>Kiitos! leena.halttunen@jyu.fi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Kuvan lisääminen</dc:title>
  <dc:creator>Leskinen Helena (OKM)</dc:creator>
  <cp:lastModifiedBy>Rusi Meeri</cp:lastModifiedBy>
  <cp:revision>195</cp:revision>
  <cp:lastPrinted>2024-02-06T13:00:18Z</cp:lastPrinted>
  <dcterms:created xsi:type="dcterms:W3CDTF">2021-11-12T08:55:46Z</dcterms:created>
  <dcterms:modified xsi:type="dcterms:W3CDTF">2024-02-13T06:49:11Z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0x010100B5FAB64B6C204DD994D3FAC0C34E2BFF00CE4AFF6FF5F84446A8C6A05A2A9D8EEE</vt:lpwstr>
  </property>
  <property fmtid="{D5CDD505-2E9C-101B-9397-08002B2CF9AE}" pid="3" name="KampusOrganization">
    <vt:lpwstr>493;#Opetus- ja kulttuuriministeriö|2ef1e35e-3f47-47f4-a7be-57610f1fc7b4</vt:lpwstr>
  </property>
  <property fmtid="{D5CDD505-2E9C-101B-9397-08002B2CF9AE}" pid="4" name="KampusKeywords">
    <vt:lpwstr>1667;#esityspohjat|865debd5-3b03-4887-aeb6-983ee3d25f6a;#575;#PowerPoint|c474c9ee-86da-5111-9bbd-ffc5eb6e322e;#3013;#diaesitys|ab6ea33c-a75a-4840-ad48-c39269e043ae;#1592;#kalvopohjat|567a8a0a-b35a-4b9c-be9f-8f500a9282c2;#1593;#ppt-esitys|44c45ef7-1192-46c</vt:lpwstr>
  </property>
</Properties>
</file>