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sldIdLst>
    <p:sldId id="256" r:id="rId2"/>
    <p:sldId id="257" r:id="rId3"/>
    <p:sldId id="258" r:id="rId4"/>
    <p:sldId id="259" r:id="rId5"/>
    <p:sldId id="260" r:id="rId6"/>
    <p:sldId id="261" r:id="rId7"/>
    <p:sldId id="263" r:id="rId8"/>
    <p:sldId id="264" r:id="rId9"/>
    <p:sldId id="262" r:id="rId10"/>
    <p:sldId id="265" r:id="rId11"/>
    <p:sldId id="266" r:id="rId1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inimäki, Asta" userId="9df03e54-b60a-4d58-a708-686932f44987" providerId="ADAL" clId="{0B7FDC98-1DDC-4320-A5BB-6C5457F38C9B}"/>
    <pc:docChg chg="custSel addSld modSld">
      <pc:chgData name="Niinimäki, Asta" userId="9df03e54-b60a-4d58-a708-686932f44987" providerId="ADAL" clId="{0B7FDC98-1DDC-4320-A5BB-6C5457F38C9B}" dt="2024-02-13T08:57:10.430" v="850"/>
      <pc:docMkLst>
        <pc:docMk/>
      </pc:docMkLst>
      <pc:sldChg chg="modSp mod">
        <pc:chgData name="Niinimäki, Asta" userId="9df03e54-b60a-4d58-a708-686932f44987" providerId="ADAL" clId="{0B7FDC98-1DDC-4320-A5BB-6C5457F38C9B}" dt="2024-02-13T08:22:11.166" v="210" actId="27636"/>
        <pc:sldMkLst>
          <pc:docMk/>
          <pc:sldMk cId="3003879897" sldId="259"/>
        </pc:sldMkLst>
        <pc:spChg chg="mod">
          <ac:chgData name="Niinimäki, Asta" userId="9df03e54-b60a-4d58-a708-686932f44987" providerId="ADAL" clId="{0B7FDC98-1DDC-4320-A5BB-6C5457F38C9B}" dt="2024-02-13T08:22:11.166" v="210" actId="27636"/>
          <ac:spMkLst>
            <pc:docMk/>
            <pc:sldMk cId="3003879897" sldId="259"/>
            <ac:spMk id="3" creationId="{A1F39D2F-78AB-8006-102B-C9D29115774E}"/>
          </ac:spMkLst>
        </pc:spChg>
      </pc:sldChg>
      <pc:sldChg chg="modSp mod">
        <pc:chgData name="Niinimäki, Asta" userId="9df03e54-b60a-4d58-a708-686932f44987" providerId="ADAL" clId="{0B7FDC98-1DDC-4320-A5BB-6C5457F38C9B}" dt="2024-02-13T08:24:09.166" v="244" actId="6549"/>
        <pc:sldMkLst>
          <pc:docMk/>
          <pc:sldMk cId="4061269760" sldId="260"/>
        </pc:sldMkLst>
        <pc:spChg chg="mod">
          <ac:chgData name="Niinimäki, Asta" userId="9df03e54-b60a-4d58-a708-686932f44987" providerId="ADAL" clId="{0B7FDC98-1DDC-4320-A5BB-6C5457F38C9B}" dt="2024-02-13T08:24:09.166" v="244" actId="6549"/>
          <ac:spMkLst>
            <pc:docMk/>
            <pc:sldMk cId="4061269760" sldId="260"/>
            <ac:spMk id="3" creationId="{9085AB24-3ABE-A968-3F39-0E3347926EC8}"/>
          </ac:spMkLst>
        </pc:spChg>
      </pc:sldChg>
      <pc:sldChg chg="modSp mod">
        <pc:chgData name="Niinimäki, Asta" userId="9df03e54-b60a-4d58-a708-686932f44987" providerId="ADAL" clId="{0B7FDC98-1DDC-4320-A5BB-6C5457F38C9B}" dt="2024-02-13T08:45:57.300" v="246" actId="20577"/>
        <pc:sldMkLst>
          <pc:docMk/>
          <pc:sldMk cId="739253859" sldId="263"/>
        </pc:sldMkLst>
        <pc:spChg chg="mod">
          <ac:chgData name="Niinimäki, Asta" userId="9df03e54-b60a-4d58-a708-686932f44987" providerId="ADAL" clId="{0B7FDC98-1DDC-4320-A5BB-6C5457F38C9B}" dt="2024-02-13T08:45:57.300" v="246" actId="20577"/>
          <ac:spMkLst>
            <pc:docMk/>
            <pc:sldMk cId="739253859" sldId="263"/>
            <ac:spMk id="3" creationId="{6C9924BA-C648-A46B-ABFE-28BBDE4EB68D}"/>
          </ac:spMkLst>
        </pc:spChg>
      </pc:sldChg>
      <pc:sldChg chg="modSp mod">
        <pc:chgData name="Niinimäki, Asta" userId="9df03e54-b60a-4d58-a708-686932f44987" providerId="ADAL" clId="{0B7FDC98-1DDC-4320-A5BB-6C5457F38C9B}" dt="2024-02-13T08:47:05.489" v="262" actId="20577"/>
        <pc:sldMkLst>
          <pc:docMk/>
          <pc:sldMk cId="2469712619" sldId="264"/>
        </pc:sldMkLst>
        <pc:spChg chg="mod">
          <ac:chgData name="Niinimäki, Asta" userId="9df03e54-b60a-4d58-a708-686932f44987" providerId="ADAL" clId="{0B7FDC98-1DDC-4320-A5BB-6C5457F38C9B}" dt="2024-02-13T08:47:05.489" v="262" actId="20577"/>
          <ac:spMkLst>
            <pc:docMk/>
            <pc:sldMk cId="2469712619" sldId="264"/>
            <ac:spMk id="3" creationId="{351E5C7D-300E-667D-098A-EF7CA684B607}"/>
          </ac:spMkLst>
        </pc:spChg>
      </pc:sldChg>
      <pc:sldChg chg="modSp mod">
        <pc:chgData name="Niinimäki, Asta" userId="9df03e54-b60a-4d58-a708-686932f44987" providerId="ADAL" clId="{0B7FDC98-1DDC-4320-A5BB-6C5457F38C9B}" dt="2024-02-13T08:57:03.003" v="847" actId="27636"/>
        <pc:sldMkLst>
          <pc:docMk/>
          <pc:sldMk cId="1736461472" sldId="265"/>
        </pc:sldMkLst>
        <pc:spChg chg="mod">
          <ac:chgData name="Niinimäki, Asta" userId="9df03e54-b60a-4d58-a708-686932f44987" providerId="ADAL" clId="{0B7FDC98-1DDC-4320-A5BB-6C5457F38C9B}" dt="2024-02-13T08:50:10.547" v="285" actId="20577"/>
          <ac:spMkLst>
            <pc:docMk/>
            <pc:sldMk cId="1736461472" sldId="265"/>
            <ac:spMk id="2" creationId="{F9DB56FA-E0B0-F207-08C9-AE4C1D59F0C4}"/>
          </ac:spMkLst>
        </pc:spChg>
        <pc:spChg chg="mod">
          <ac:chgData name="Niinimäki, Asta" userId="9df03e54-b60a-4d58-a708-686932f44987" providerId="ADAL" clId="{0B7FDC98-1DDC-4320-A5BB-6C5457F38C9B}" dt="2024-02-13T08:57:03.003" v="847" actId="27636"/>
          <ac:spMkLst>
            <pc:docMk/>
            <pc:sldMk cId="1736461472" sldId="265"/>
            <ac:spMk id="3" creationId="{969061DF-224D-6E42-CAB9-267428EE3D9D}"/>
          </ac:spMkLst>
        </pc:spChg>
      </pc:sldChg>
      <pc:sldChg chg="modSp new mod">
        <pc:chgData name="Niinimäki, Asta" userId="9df03e54-b60a-4d58-a708-686932f44987" providerId="ADAL" clId="{0B7FDC98-1DDC-4320-A5BB-6C5457F38C9B}" dt="2024-02-13T08:57:10.430" v="850"/>
        <pc:sldMkLst>
          <pc:docMk/>
          <pc:sldMk cId="316844052" sldId="266"/>
        </pc:sldMkLst>
        <pc:spChg chg="mod">
          <ac:chgData name="Niinimäki, Asta" userId="9df03e54-b60a-4d58-a708-686932f44987" providerId="ADAL" clId="{0B7FDC98-1DDC-4320-A5BB-6C5457F38C9B}" dt="2024-02-13T08:57:07.301" v="849" actId="20577"/>
          <ac:spMkLst>
            <pc:docMk/>
            <pc:sldMk cId="316844052" sldId="266"/>
            <ac:spMk id="2" creationId="{0D57F026-6624-2B4B-D577-33A3636D8FD7}"/>
          </ac:spMkLst>
        </pc:spChg>
        <pc:spChg chg="mod">
          <ac:chgData name="Niinimäki, Asta" userId="9df03e54-b60a-4d58-a708-686932f44987" providerId="ADAL" clId="{0B7FDC98-1DDC-4320-A5BB-6C5457F38C9B}" dt="2024-02-13T08:57:10.430" v="850"/>
          <ac:spMkLst>
            <pc:docMk/>
            <pc:sldMk cId="316844052" sldId="266"/>
            <ac:spMk id="3" creationId="{9F50136B-6831-F9E5-A73B-109C0957A0D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C4F9-5EE7-47B7-B965-368EB53A4352}"/>
              </a:ext>
            </a:extLst>
          </p:cNvPr>
          <p:cNvSpPr>
            <a:spLocks noGrp="1"/>
          </p:cNvSpPr>
          <p:nvPr>
            <p:ph type="ctrTitle"/>
          </p:nvPr>
        </p:nvSpPr>
        <p:spPr>
          <a:xfrm>
            <a:off x="647700" y="1181099"/>
            <a:ext cx="6864724" cy="3581399"/>
          </a:xfrm>
        </p:spPr>
        <p:txBody>
          <a:bodyPr anchor="b">
            <a:normAutofit/>
          </a:bodyPr>
          <a:lstStyle>
            <a:lvl1pPr algn="l">
              <a:defRPr sz="3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7A4A1F1-374F-4FC8-89F7-83065EA4F5DD}"/>
              </a:ext>
            </a:extLst>
          </p:cNvPr>
          <p:cNvSpPr>
            <a:spLocks noGrp="1"/>
          </p:cNvSpPr>
          <p:nvPr>
            <p:ph type="subTitle" idx="1"/>
          </p:nvPr>
        </p:nvSpPr>
        <p:spPr>
          <a:xfrm>
            <a:off x="647700" y="5075227"/>
            <a:ext cx="6864724" cy="868374"/>
          </a:xfrm>
        </p:spPr>
        <p:txBody>
          <a:bodyPr>
            <a:normAutofit/>
          </a:bodyPr>
          <a:lstStyle>
            <a:lvl1pPr marL="0" indent="0" algn="l">
              <a:lnSpc>
                <a:spcPct val="11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FB5CB5F-AE9B-4C02-B16F-C462CAFC1963}"/>
              </a:ext>
            </a:extLst>
          </p:cNvPr>
          <p:cNvSpPr>
            <a:spLocks noGrp="1"/>
          </p:cNvSpPr>
          <p:nvPr>
            <p:ph type="dt" sz="half" idx="10"/>
          </p:nvPr>
        </p:nvSpPr>
        <p:spPr/>
        <p:txBody>
          <a:bodyPr/>
          <a:lstStyle/>
          <a:p>
            <a:fld id="{D341B595-366B-43E2-A22E-EA6A78C03F06}" type="datetimeFigureOut">
              <a:rPr lang="en-US" smtClean="0"/>
              <a:t>2/12/2024</a:t>
            </a:fld>
            <a:endParaRPr lang="en-US"/>
          </a:p>
        </p:txBody>
      </p:sp>
      <p:sp>
        <p:nvSpPr>
          <p:cNvPr id="5" name="Footer Placeholder 4">
            <a:extLst>
              <a:ext uri="{FF2B5EF4-FFF2-40B4-BE49-F238E27FC236}">
                <a16:creationId xmlns:a16="http://schemas.microsoft.com/office/drawing/2014/main" id="{4114B1CC-830B-4695-B174-D9E9100A86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DCD43F-E516-4123-A6D8-DB72C3CC50B2}"/>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3652645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8C0AF-44D0-4830-AF13-49B8522BE6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1B4D8C-6045-47B3-9A0C-F2215A904C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A9F1-F398-416A-A8C0-0A36D838DD15}"/>
              </a:ext>
            </a:extLst>
          </p:cNvPr>
          <p:cNvSpPr>
            <a:spLocks noGrp="1"/>
          </p:cNvSpPr>
          <p:nvPr>
            <p:ph type="dt" sz="half" idx="10"/>
          </p:nvPr>
        </p:nvSpPr>
        <p:spPr/>
        <p:txBody>
          <a:bodyPr/>
          <a:lstStyle/>
          <a:p>
            <a:fld id="{D341B595-366B-43E2-A22E-EA6A78C03F06}" type="datetimeFigureOut">
              <a:rPr lang="en-US" smtClean="0"/>
              <a:t>2/12/2024</a:t>
            </a:fld>
            <a:endParaRPr lang="en-US"/>
          </a:p>
        </p:txBody>
      </p:sp>
      <p:sp>
        <p:nvSpPr>
          <p:cNvPr id="5" name="Footer Placeholder 4">
            <a:extLst>
              <a:ext uri="{FF2B5EF4-FFF2-40B4-BE49-F238E27FC236}">
                <a16:creationId xmlns:a16="http://schemas.microsoft.com/office/drawing/2014/main" id="{6E37F801-C9FB-4A34-8386-BA9FBACCB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E05176-F6E9-4997-8355-74F2A4560A65}"/>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1893117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EBC807-13E1-4F3F-83FA-FD9BD24F3B1F}"/>
              </a:ext>
            </a:extLst>
          </p:cNvPr>
          <p:cNvSpPr>
            <a:spLocks noGrp="1"/>
          </p:cNvSpPr>
          <p:nvPr>
            <p:ph type="title" orient="vert"/>
          </p:nvPr>
        </p:nvSpPr>
        <p:spPr>
          <a:xfrm>
            <a:off x="8986520" y="647699"/>
            <a:ext cx="2291080" cy="52959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9B7E2EAA-155E-482E-A2B8-547653B253EE}"/>
              </a:ext>
            </a:extLst>
          </p:cNvPr>
          <p:cNvSpPr>
            <a:spLocks noGrp="1"/>
          </p:cNvSpPr>
          <p:nvPr>
            <p:ph type="body" orient="vert" idx="1"/>
          </p:nvPr>
        </p:nvSpPr>
        <p:spPr>
          <a:xfrm>
            <a:off x="652371" y="647699"/>
            <a:ext cx="8120789" cy="52959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4A4BDC-BDD0-417D-AF7C-516EE556D7E4}"/>
              </a:ext>
            </a:extLst>
          </p:cNvPr>
          <p:cNvSpPr>
            <a:spLocks noGrp="1"/>
          </p:cNvSpPr>
          <p:nvPr>
            <p:ph type="dt" sz="half" idx="10"/>
          </p:nvPr>
        </p:nvSpPr>
        <p:spPr/>
        <p:txBody>
          <a:bodyPr/>
          <a:lstStyle/>
          <a:p>
            <a:fld id="{D341B595-366B-43E2-A22E-EA6A78C03F06}" type="datetimeFigureOut">
              <a:rPr lang="en-US" smtClean="0"/>
              <a:t>2/12/2024</a:t>
            </a:fld>
            <a:endParaRPr lang="en-US"/>
          </a:p>
        </p:txBody>
      </p:sp>
      <p:sp>
        <p:nvSpPr>
          <p:cNvPr id="5" name="Footer Placeholder 4">
            <a:extLst>
              <a:ext uri="{FF2B5EF4-FFF2-40B4-BE49-F238E27FC236}">
                <a16:creationId xmlns:a16="http://schemas.microsoft.com/office/drawing/2014/main" id="{0EF663EC-23F9-4202-80F3-F8E550884F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8402D-7367-485B-AEA6-5AB2B8209D19}"/>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396348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F197-4D72-4945-8068-57D52018E6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C81FA8-039D-4BAF-8AAB-7B6616AFEE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27357F-46A1-493A-A5E4-1D7FAE5B9960}"/>
              </a:ext>
            </a:extLst>
          </p:cNvPr>
          <p:cNvSpPr>
            <a:spLocks noGrp="1"/>
          </p:cNvSpPr>
          <p:nvPr>
            <p:ph type="dt" sz="half" idx="10"/>
          </p:nvPr>
        </p:nvSpPr>
        <p:spPr/>
        <p:txBody>
          <a:bodyPr/>
          <a:lstStyle/>
          <a:p>
            <a:fld id="{D341B595-366B-43E2-A22E-EA6A78C03F06}" type="datetimeFigureOut">
              <a:rPr lang="en-US" smtClean="0"/>
              <a:t>2/12/2024</a:t>
            </a:fld>
            <a:endParaRPr lang="en-US"/>
          </a:p>
        </p:txBody>
      </p:sp>
      <p:sp>
        <p:nvSpPr>
          <p:cNvPr id="5" name="Footer Placeholder 4">
            <a:extLst>
              <a:ext uri="{FF2B5EF4-FFF2-40B4-BE49-F238E27FC236}">
                <a16:creationId xmlns:a16="http://schemas.microsoft.com/office/drawing/2014/main" id="{C57277BC-26F9-4B14-A2DC-C7575C5A6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7BC3FF-EE25-45FB-A7A8-AAA522F70748}"/>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1584041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596BE-9AF9-4E97-9204-5B672D797384}"/>
              </a:ext>
            </a:extLst>
          </p:cNvPr>
          <p:cNvSpPr>
            <a:spLocks noGrp="1"/>
          </p:cNvSpPr>
          <p:nvPr>
            <p:ph type="title"/>
          </p:nvPr>
        </p:nvSpPr>
        <p:spPr>
          <a:xfrm>
            <a:off x="1981200" y="2362200"/>
            <a:ext cx="7696200" cy="2400300"/>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5EDF98A-E8AE-4443-9A8C-CB35DEB2CE60}"/>
              </a:ext>
            </a:extLst>
          </p:cNvPr>
          <p:cNvSpPr>
            <a:spLocks noGrp="1"/>
          </p:cNvSpPr>
          <p:nvPr>
            <p:ph type="body" idx="1"/>
          </p:nvPr>
        </p:nvSpPr>
        <p:spPr>
          <a:xfrm>
            <a:off x="1981200" y="5067300"/>
            <a:ext cx="7696200" cy="876300"/>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B7114B-35CB-40C5-BCC8-C5039524FFC1}"/>
              </a:ext>
            </a:extLst>
          </p:cNvPr>
          <p:cNvSpPr>
            <a:spLocks noGrp="1"/>
          </p:cNvSpPr>
          <p:nvPr>
            <p:ph type="dt" sz="half" idx="10"/>
          </p:nvPr>
        </p:nvSpPr>
        <p:spPr/>
        <p:txBody>
          <a:bodyPr/>
          <a:lstStyle/>
          <a:p>
            <a:fld id="{D341B595-366B-43E2-A22E-EA6A78C03F06}" type="datetimeFigureOut">
              <a:rPr lang="en-US" smtClean="0"/>
              <a:t>2/12/2024</a:t>
            </a:fld>
            <a:endParaRPr lang="en-US"/>
          </a:p>
        </p:txBody>
      </p:sp>
      <p:sp>
        <p:nvSpPr>
          <p:cNvPr id="5" name="Footer Placeholder 4">
            <a:extLst>
              <a:ext uri="{FF2B5EF4-FFF2-40B4-BE49-F238E27FC236}">
                <a16:creationId xmlns:a16="http://schemas.microsoft.com/office/drawing/2014/main" id="{7A1AA324-982E-42C4-8002-5F236877CF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401596-9353-4C1A-972E-6522F2B42049}"/>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215983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F0BC9-7469-437A-B92B-0A2627E4B9B4}"/>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1B7D887-595C-4649-AF8E-E78307000D4A}"/>
              </a:ext>
            </a:extLst>
          </p:cNvPr>
          <p:cNvSpPr>
            <a:spLocks noGrp="1"/>
          </p:cNvSpPr>
          <p:nvPr>
            <p:ph sz="half" idx="1"/>
          </p:nvPr>
        </p:nvSpPr>
        <p:spPr>
          <a:xfrm>
            <a:off x="914400" y="1825625"/>
            <a:ext cx="49911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39FE29C-ED37-4DD9-949F-0024342619E1}"/>
              </a:ext>
            </a:extLst>
          </p:cNvPr>
          <p:cNvSpPr>
            <a:spLocks noGrp="1"/>
          </p:cNvSpPr>
          <p:nvPr>
            <p:ph sz="half" idx="2"/>
          </p:nvPr>
        </p:nvSpPr>
        <p:spPr>
          <a:xfrm>
            <a:off x="6248400" y="1825625"/>
            <a:ext cx="5029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A6F6AA34-8CC0-4E5B-8396-0AC75633142B}"/>
              </a:ext>
            </a:extLst>
          </p:cNvPr>
          <p:cNvSpPr>
            <a:spLocks noGrp="1"/>
          </p:cNvSpPr>
          <p:nvPr>
            <p:ph type="dt" sz="half" idx="10"/>
          </p:nvPr>
        </p:nvSpPr>
        <p:spPr/>
        <p:txBody>
          <a:bodyPr/>
          <a:lstStyle/>
          <a:p>
            <a:fld id="{D341B595-366B-43E2-A22E-EA6A78C03F06}" type="datetimeFigureOut">
              <a:rPr lang="en-US" smtClean="0"/>
              <a:t>2/12/2024</a:t>
            </a:fld>
            <a:endParaRPr lang="en-US"/>
          </a:p>
        </p:txBody>
      </p:sp>
      <p:sp>
        <p:nvSpPr>
          <p:cNvPr id="6" name="Footer Placeholder 5">
            <a:extLst>
              <a:ext uri="{FF2B5EF4-FFF2-40B4-BE49-F238E27FC236}">
                <a16:creationId xmlns:a16="http://schemas.microsoft.com/office/drawing/2014/main" id="{28DF7398-73FE-4D27-AFF9-91BEBFED32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700880-10EE-4115-8BBB-13DDF270DBD1}"/>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449539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F3C9B-D20D-43FA-BA18-D50F86A9127E}"/>
              </a:ext>
            </a:extLst>
          </p:cNvPr>
          <p:cNvSpPr>
            <a:spLocks noGrp="1"/>
          </p:cNvSpPr>
          <p:nvPr>
            <p:ph type="title"/>
          </p:nvPr>
        </p:nvSpPr>
        <p:spPr>
          <a:xfrm>
            <a:off x="652371" y="647699"/>
            <a:ext cx="10625229" cy="115062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D52F00A-F4EE-40FC-9325-373840422D52}"/>
              </a:ext>
            </a:extLst>
          </p:cNvPr>
          <p:cNvSpPr>
            <a:spLocks noGrp="1"/>
          </p:cNvSpPr>
          <p:nvPr>
            <p:ph type="body" idx="1"/>
          </p:nvPr>
        </p:nvSpPr>
        <p:spPr>
          <a:xfrm>
            <a:off x="655863" y="1879599"/>
            <a:ext cx="5157787" cy="675641"/>
          </a:xfrm>
        </p:spPr>
        <p:txBody>
          <a:bodyPr anchor="b">
            <a:no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75DD90-A306-4A8B-A54C-8033B7F7F0E9}"/>
              </a:ext>
            </a:extLst>
          </p:cNvPr>
          <p:cNvSpPr>
            <a:spLocks noGrp="1"/>
          </p:cNvSpPr>
          <p:nvPr>
            <p:ph sz="half" idx="2"/>
          </p:nvPr>
        </p:nvSpPr>
        <p:spPr>
          <a:xfrm>
            <a:off x="655863" y="2560955"/>
            <a:ext cx="5157787" cy="3649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040E0AA-F8F8-4862-B27B-50FAF2F34DE0}"/>
              </a:ext>
            </a:extLst>
          </p:cNvPr>
          <p:cNvSpPr>
            <a:spLocks noGrp="1"/>
          </p:cNvSpPr>
          <p:nvPr>
            <p:ph type="body" sz="quarter" idx="3"/>
          </p:nvPr>
        </p:nvSpPr>
        <p:spPr>
          <a:xfrm>
            <a:off x="6094412" y="1879599"/>
            <a:ext cx="5183188" cy="675641"/>
          </a:xfrm>
        </p:spPr>
        <p:txBody>
          <a:bodyPr anchor="b">
            <a:no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FEBDD6-EDA1-4CE7-9DDC-9D977E12DDAB}"/>
              </a:ext>
            </a:extLst>
          </p:cNvPr>
          <p:cNvSpPr>
            <a:spLocks noGrp="1"/>
          </p:cNvSpPr>
          <p:nvPr>
            <p:ph sz="quarter" idx="4"/>
          </p:nvPr>
        </p:nvSpPr>
        <p:spPr>
          <a:xfrm>
            <a:off x="6094412" y="2560955"/>
            <a:ext cx="5183188" cy="3649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0044487-D350-4434-A5C7-A96942FFC95E}"/>
              </a:ext>
            </a:extLst>
          </p:cNvPr>
          <p:cNvSpPr>
            <a:spLocks noGrp="1"/>
          </p:cNvSpPr>
          <p:nvPr>
            <p:ph type="dt" sz="half" idx="10"/>
          </p:nvPr>
        </p:nvSpPr>
        <p:spPr/>
        <p:txBody>
          <a:bodyPr/>
          <a:lstStyle/>
          <a:p>
            <a:fld id="{D341B595-366B-43E2-A22E-EA6A78C03F06}" type="datetimeFigureOut">
              <a:rPr lang="en-US" smtClean="0"/>
              <a:t>2/12/2024</a:t>
            </a:fld>
            <a:endParaRPr lang="en-US"/>
          </a:p>
        </p:txBody>
      </p:sp>
      <p:sp>
        <p:nvSpPr>
          <p:cNvPr id="8" name="Footer Placeholder 7">
            <a:extLst>
              <a:ext uri="{FF2B5EF4-FFF2-40B4-BE49-F238E27FC236}">
                <a16:creationId xmlns:a16="http://schemas.microsoft.com/office/drawing/2014/main" id="{3389DC43-E591-42BF-82EE-E4887E4BC5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8CD421-2D00-41DD-A393-4739E389D95E}"/>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566538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39A8B-0FAF-431C-9657-9003FA0373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BBA2A1-331D-40F8-867B-CE15011360A1}"/>
              </a:ext>
            </a:extLst>
          </p:cNvPr>
          <p:cNvSpPr>
            <a:spLocks noGrp="1"/>
          </p:cNvSpPr>
          <p:nvPr>
            <p:ph type="dt" sz="half" idx="10"/>
          </p:nvPr>
        </p:nvSpPr>
        <p:spPr/>
        <p:txBody>
          <a:bodyPr/>
          <a:lstStyle/>
          <a:p>
            <a:fld id="{D341B595-366B-43E2-A22E-EA6A78C03F06}" type="datetimeFigureOut">
              <a:rPr lang="en-US" smtClean="0"/>
              <a:t>2/12/2024</a:t>
            </a:fld>
            <a:endParaRPr lang="en-US"/>
          </a:p>
        </p:txBody>
      </p:sp>
      <p:sp>
        <p:nvSpPr>
          <p:cNvPr id="4" name="Footer Placeholder 3">
            <a:extLst>
              <a:ext uri="{FF2B5EF4-FFF2-40B4-BE49-F238E27FC236}">
                <a16:creationId xmlns:a16="http://schemas.microsoft.com/office/drawing/2014/main" id="{850995C1-5121-47B6-AC6D-F60C0FF663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DBE022-9B54-431C-80D5-5D8F2AFCB920}"/>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4233799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15B6E5-6347-41F6-85FC-3BF3652D1BC3}"/>
              </a:ext>
            </a:extLst>
          </p:cNvPr>
          <p:cNvSpPr>
            <a:spLocks noGrp="1"/>
          </p:cNvSpPr>
          <p:nvPr>
            <p:ph type="dt" sz="half" idx="10"/>
          </p:nvPr>
        </p:nvSpPr>
        <p:spPr/>
        <p:txBody>
          <a:bodyPr/>
          <a:lstStyle/>
          <a:p>
            <a:fld id="{D341B595-366B-43E2-A22E-EA6A78C03F06}" type="datetimeFigureOut">
              <a:rPr lang="en-US" smtClean="0"/>
              <a:t>2/12/2024</a:t>
            </a:fld>
            <a:endParaRPr lang="en-US"/>
          </a:p>
        </p:txBody>
      </p:sp>
      <p:sp>
        <p:nvSpPr>
          <p:cNvPr id="3" name="Footer Placeholder 2">
            <a:extLst>
              <a:ext uri="{FF2B5EF4-FFF2-40B4-BE49-F238E27FC236}">
                <a16:creationId xmlns:a16="http://schemas.microsoft.com/office/drawing/2014/main" id="{1C6A93F6-45F8-4453-B5DC-B2F3D5D0B5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E364E1-213B-4AF0-80D7-8101EFD5E410}"/>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1579932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90B5D-E76D-4797-AD77-15625D675F3A}"/>
              </a:ext>
            </a:extLst>
          </p:cNvPr>
          <p:cNvSpPr>
            <a:spLocks noGrp="1"/>
          </p:cNvSpPr>
          <p:nvPr>
            <p:ph type="title"/>
          </p:nvPr>
        </p:nvSpPr>
        <p:spPr>
          <a:xfrm>
            <a:off x="652372" y="647700"/>
            <a:ext cx="4119654" cy="1714500"/>
          </a:xfrm>
        </p:spPr>
        <p:txBody>
          <a:bodyPr anchor="b">
            <a:no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9744D8D-C9CF-43B2-905D-2368B17A539A}"/>
              </a:ext>
            </a:extLst>
          </p:cNvPr>
          <p:cNvSpPr>
            <a:spLocks noGrp="1"/>
          </p:cNvSpPr>
          <p:nvPr>
            <p:ph idx="1"/>
          </p:nvPr>
        </p:nvSpPr>
        <p:spPr>
          <a:xfrm>
            <a:off x="5540188" y="914400"/>
            <a:ext cx="5737412" cy="50291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1B4BF0C-D14C-46D7-ACDD-1885DDD883F1}"/>
              </a:ext>
            </a:extLst>
          </p:cNvPr>
          <p:cNvSpPr>
            <a:spLocks noGrp="1"/>
          </p:cNvSpPr>
          <p:nvPr>
            <p:ph type="body" sz="half" idx="2"/>
          </p:nvPr>
        </p:nvSpPr>
        <p:spPr>
          <a:xfrm>
            <a:off x="652372" y="2697479"/>
            <a:ext cx="4119654" cy="32461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FD7D8D-72E7-4ABD-BB87-80BB49003104}"/>
              </a:ext>
            </a:extLst>
          </p:cNvPr>
          <p:cNvSpPr>
            <a:spLocks noGrp="1"/>
          </p:cNvSpPr>
          <p:nvPr>
            <p:ph type="dt" sz="half" idx="10"/>
          </p:nvPr>
        </p:nvSpPr>
        <p:spPr/>
        <p:txBody>
          <a:bodyPr/>
          <a:lstStyle/>
          <a:p>
            <a:fld id="{D341B595-366B-43E2-A22E-EA6A78C03F06}" type="datetimeFigureOut">
              <a:rPr lang="en-US" smtClean="0"/>
              <a:t>2/12/2024</a:t>
            </a:fld>
            <a:endParaRPr lang="en-US"/>
          </a:p>
        </p:txBody>
      </p:sp>
      <p:sp>
        <p:nvSpPr>
          <p:cNvPr id="6" name="Footer Placeholder 5">
            <a:extLst>
              <a:ext uri="{FF2B5EF4-FFF2-40B4-BE49-F238E27FC236}">
                <a16:creationId xmlns:a16="http://schemas.microsoft.com/office/drawing/2014/main" id="{A9D9C1CE-C8CE-4364-A021-ADC2D64726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E6FA33-09EF-495A-853E-63750CA37AC2}"/>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611938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023E-952E-40DF-A101-74D22789D534}"/>
              </a:ext>
            </a:extLst>
          </p:cNvPr>
          <p:cNvSpPr>
            <a:spLocks noGrp="1"/>
          </p:cNvSpPr>
          <p:nvPr>
            <p:ph type="title"/>
          </p:nvPr>
        </p:nvSpPr>
        <p:spPr>
          <a:xfrm>
            <a:off x="652372" y="647700"/>
            <a:ext cx="4119654" cy="1714500"/>
          </a:xfrm>
        </p:spPr>
        <p:txBody>
          <a:bodyPr anchor="b">
            <a:noAutofit/>
          </a:bodyPr>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841E98DD-BF5D-4CCA-8C66-F2A6CE11271C}"/>
              </a:ext>
            </a:extLst>
          </p:cNvPr>
          <p:cNvSpPr>
            <a:spLocks noGrp="1"/>
          </p:cNvSpPr>
          <p:nvPr>
            <p:ph type="pic" idx="1"/>
          </p:nvPr>
        </p:nvSpPr>
        <p:spPr>
          <a:xfrm>
            <a:off x="5486400" y="914400"/>
            <a:ext cx="5791200" cy="50291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0EC22A6-F2C2-4A88-BEE5-2D6CEB520EB9}"/>
              </a:ext>
            </a:extLst>
          </p:cNvPr>
          <p:cNvSpPr>
            <a:spLocks noGrp="1"/>
          </p:cNvSpPr>
          <p:nvPr>
            <p:ph type="body" sz="half" idx="2"/>
          </p:nvPr>
        </p:nvSpPr>
        <p:spPr>
          <a:xfrm>
            <a:off x="652372" y="2697480"/>
            <a:ext cx="4119654" cy="317150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A1F755-C7AF-4C50-8CA8-828612A767B0}"/>
              </a:ext>
            </a:extLst>
          </p:cNvPr>
          <p:cNvSpPr>
            <a:spLocks noGrp="1"/>
          </p:cNvSpPr>
          <p:nvPr>
            <p:ph type="dt" sz="half" idx="10"/>
          </p:nvPr>
        </p:nvSpPr>
        <p:spPr/>
        <p:txBody>
          <a:bodyPr/>
          <a:lstStyle/>
          <a:p>
            <a:fld id="{D341B595-366B-43E2-A22E-EA6A78C03F06}" type="datetimeFigureOut">
              <a:rPr lang="en-US" smtClean="0"/>
              <a:t>2/12/2024</a:t>
            </a:fld>
            <a:endParaRPr lang="en-US"/>
          </a:p>
        </p:txBody>
      </p:sp>
      <p:sp>
        <p:nvSpPr>
          <p:cNvPr id="6" name="Footer Placeholder 5">
            <a:extLst>
              <a:ext uri="{FF2B5EF4-FFF2-40B4-BE49-F238E27FC236}">
                <a16:creationId xmlns:a16="http://schemas.microsoft.com/office/drawing/2014/main" id="{C1EDE175-E818-477C-A3F6-7DD65C1268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D0B8E3-DB91-440B-818F-71E4248BB102}"/>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3549139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EB7D6-B8CB-49E3-874F-2255BEE82473}"/>
              </a:ext>
            </a:extLst>
          </p:cNvPr>
          <p:cNvSpPr>
            <a:spLocks noGrp="1"/>
          </p:cNvSpPr>
          <p:nvPr>
            <p:ph type="title"/>
          </p:nvPr>
        </p:nvSpPr>
        <p:spPr>
          <a:xfrm>
            <a:off x="652371" y="647700"/>
            <a:ext cx="10625229" cy="114705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CFBEEAC5-A8AB-4FE8-A270-D70F7DED4A50}"/>
              </a:ext>
            </a:extLst>
          </p:cNvPr>
          <p:cNvSpPr>
            <a:spLocks noGrp="1"/>
          </p:cNvSpPr>
          <p:nvPr>
            <p:ph type="body" idx="1"/>
          </p:nvPr>
        </p:nvSpPr>
        <p:spPr>
          <a:xfrm>
            <a:off x="652371" y="2095500"/>
            <a:ext cx="10620855" cy="3848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7B6506C-52BF-4C05-AD31-7C08B80151CB}"/>
              </a:ext>
            </a:extLst>
          </p:cNvPr>
          <p:cNvSpPr>
            <a:spLocks noGrp="1"/>
          </p:cNvSpPr>
          <p:nvPr>
            <p:ph type="dt" sz="half" idx="2"/>
          </p:nvPr>
        </p:nvSpPr>
        <p:spPr>
          <a:xfrm>
            <a:off x="652371" y="6332538"/>
            <a:ext cx="3006492" cy="365125"/>
          </a:xfrm>
          <a:prstGeom prst="rect">
            <a:avLst/>
          </a:prstGeom>
        </p:spPr>
        <p:txBody>
          <a:bodyPr vert="horz" lIns="91440" tIns="45720" rIns="91440" bIns="45720" rtlCol="0" anchor="ctr"/>
          <a:lstStyle>
            <a:lvl1pPr algn="l">
              <a:defRPr sz="900" b="1" spc="100" baseline="0">
                <a:solidFill>
                  <a:schemeClr val="tx1"/>
                </a:solidFill>
              </a:defRPr>
            </a:lvl1pPr>
          </a:lstStyle>
          <a:p>
            <a:fld id="{D341B595-366B-43E2-A22E-EA6A78C03F06}" type="datetimeFigureOut">
              <a:rPr lang="en-US" smtClean="0"/>
              <a:t>2/12/2024</a:t>
            </a:fld>
            <a:endParaRPr lang="en-US"/>
          </a:p>
        </p:txBody>
      </p:sp>
      <p:sp>
        <p:nvSpPr>
          <p:cNvPr id="5" name="Footer Placeholder 4">
            <a:extLst>
              <a:ext uri="{FF2B5EF4-FFF2-40B4-BE49-F238E27FC236}">
                <a16:creationId xmlns:a16="http://schemas.microsoft.com/office/drawing/2014/main" id="{F2534630-6C67-4A40-A499-CB025B2438CE}"/>
              </a:ext>
            </a:extLst>
          </p:cNvPr>
          <p:cNvSpPr>
            <a:spLocks noGrp="1"/>
          </p:cNvSpPr>
          <p:nvPr>
            <p:ph type="ftr" sz="quarter" idx="3"/>
          </p:nvPr>
        </p:nvSpPr>
        <p:spPr>
          <a:xfrm>
            <a:off x="8034169" y="6332538"/>
            <a:ext cx="3505459" cy="365125"/>
          </a:xfrm>
          <a:prstGeom prst="rect">
            <a:avLst/>
          </a:prstGeom>
        </p:spPr>
        <p:txBody>
          <a:bodyPr vert="horz" lIns="91440" tIns="45720" rIns="91440" bIns="45720" rtlCol="0" anchor="ctr"/>
          <a:lstStyle>
            <a:lvl1pPr algn="r">
              <a:defRPr sz="900" b="1" spc="1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E964E14B-0EE8-4015-809C-DD36B5459B82}"/>
              </a:ext>
            </a:extLst>
          </p:cNvPr>
          <p:cNvSpPr>
            <a:spLocks noGrp="1"/>
          </p:cNvSpPr>
          <p:nvPr>
            <p:ph type="sldNum" sz="quarter" idx="4"/>
          </p:nvPr>
        </p:nvSpPr>
        <p:spPr>
          <a:xfrm>
            <a:off x="11444747" y="6332538"/>
            <a:ext cx="539808" cy="365125"/>
          </a:xfrm>
          <a:prstGeom prst="rect">
            <a:avLst/>
          </a:prstGeom>
        </p:spPr>
        <p:txBody>
          <a:bodyPr vert="horz" lIns="91440" tIns="45720" rIns="91440" bIns="45720" rtlCol="0" anchor="ctr"/>
          <a:lstStyle>
            <a:lvl1pPr algn="r">
              <a:defRPr sz="900" b="1" spc="100" baseline="0">
                <a:solidFill>
                  <a:schemeClr val="tx1"/>
                </a:solidFill>
              </a:defRPr>
            </a:lvl1pPr>
          </a:lstStyle>
          <a:p>
            <a:fld id="{4BA915EE-10CB-4CF1-8569-6154455DA573}" type="slidenum">
              <a:rPr lang="en-US" smtClean="0"/>
              <a:t>‹#›</a:t>
            </a:fld>
            <a:endParaRPr lang="en-US"/>
          </a:p>
        </p:txBody>
      </p:sp>
    </p:spTree>
    <p:extLst>
      <p:ext uri="{BB962C8B-B14F-4D97-AF65-F5344CB8AC3E}">
        <p14:creationId xmlns:p14="http://schemas.microsoft.com/office/powerpoint/2010/main" val="370576338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698" r:id="rId6"/>
    <p:sldLayoutId id="2147483694" r:id="rId7"/>
    <p:sldLayoutId id="2147483695" r:id="rId8"/>
    <p:sldLayoutId id="2147483696" r:id="rId9"/>
    <p:sldLayoutId id="2147483697" r:id="rId10"/>
    <p:sldLayoutId id="2147483699" r:id="rId11"/>
  </p:sldLayoutIdLst>
  <p:txStyles>
    <p:titleStyle>
      <a:lvl1pPr algn="l" defTabSz="914400" rtl="0" eaLnBrk="1" latinLnBrk="0" hangingPunct="1">
        <a:lnSpc>
          <a:spcPct val="120000"/>
        </a:lnSpc>
        <a:spcBef>
          <a:spcPct val="0"/>
        </a:spcBef>
        <a:buNone/>
        <a:defRPr sz="3600" kern="1200" cap="all" spc="300" baseline="0">
          <a:solidFill>
            <a:srgbClr val="FFFFFF"/>
          </a:solidFill>
          <a:highlight>
            <a:srgbClr val="000000"/>
          </a:highligh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SzPct val="7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B5B7232-85BB-4414-A179-E092BB02CA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Kirsikankukkia">
            <a:extLst>
              <a:ext uri="{FF2B5EF4-FFF2-40B4-BE49-F238E27FC236}">
                <a16:creationId xmlns:a16="http://schemas.microsoft.com/office/drawing/2014/main" id="{08FD001F-07FC-22D1-C7E3-FDD190023237}"/>
              </a:ext>
            </a:extLst>
          </p:cNvPr>
          <p:cNvPicPr>
            <a:picLocks noChangeAspect="1"/>
          </p:cNvPicPr>
          <p:nvPr/>
        </p:nvPicPr>
        <p:blipFill rotWithShape="1">
          <a:blip r:embed="rId2"/>
          <a:srcRect t="11596" r="-1" b="13815"/>
          <a:stretch/>
        </p:blipFill>
        <p:spPr>
          <a:xfrm>
            <a:off x="-5035" y="10"/>
            <a:ext cx="10177735" cy="5067290"/>
          </a:xfrm>
          <a:prstGeom prst="rect">
            <a:avLst/>
          </a:prstGeom>
        </p:spPr>
      </p:pic>
      <p:sp>
        <p:nvSpPr>
          <p:cNvPr id="2" name="Otsikko 1">
            <a:extLst>
              <a:ext uri="{FF2B5EF4-FFF2-40B4-BE49-F238E27FC236}">
                <a16:creationId xmlns:a16="http://schemas.microsoft.com/office/drawing/2014/main" id="{68140F51-107B-AC91-95F5-6055EA0F6AEE}"/>
              </a:ext>
            </a:extLst>
          </p:cNvPr>
          <p:cNvSpPr>
            <a:spLocks noGrp="1"/>
          </p:cNvSpPr>
          <p:nvPr>
            <p:ph type="ctrTitle"/>
          </p:nvPr>
        </p:nvSpPr>
        <p:spPr>
          <a:xfrm>
            <a:off x="2171700" y="914399"/>
            <a:ext cx="9372601" cy="3117553"/>
          </a:xfrm>
        </p:spPr>
        <p:txBody>
          <a:bodyPr anchor="t">
            <a:normAutofit/>
          </a:bodyPr>
          <a:lstStyle/>
          <a:p>
            <a:pPr algn="ctr"/>
            <a:r>
              <a:rPr lang="fi-FI" dirty="0"/>
              <a:t>Suositus ammattitaitoa edistävään harjoitteluun sosionomikoulutuksessa (Luonnos) </a:t>
            </a:r>
          </a:p>
        </p:txBody>
      </p:sp>
      <p:sp>
        <p:nvSpPr>
          <p:cNvPr id="3" name="Alaotsikko 2">
            <a:extLst>
              <a:ext uri="{FF2B5EF4-FFF2-40B4-BE49-F238E27FC236}">
                <a16:creationId xmlns:a16="http://schemas.microsoft.com/office/drawing/2014/main" id="{C4EF3459-5C1D-DF31-B544-D16160C56273}"/>
              </a:ext>
            </a:extLst>
          </p:cNvPr>
          <p:cNvSpPr>
            <a:spLocks noGrp="1"/>
          </p:cNvSpPr>
          <p:nvPr>
            <p:ph type="subTitle" idx="1"/>
          </p:nvPr>
        </p:nvSpPr>
        <p:spPr>
          <a:xfrm>
            <a:off x="1981200" y="5560042"/>
            <a:ext cx="8271879" cy="542343"/>
          </a:xfrm>
        </p:spPr>
        <p:txBody>
          <a:bodyPr>
            <a:normAutofit/>
          </a:bodyPr>
          <a:lstStyle/>
          <a:p>
            <a:pPr algn="r"/>
            <a:r>
              <a:rPr lang="fi-FI" dirty="0"/>
              <a:t>ASTA NIINIMÄKI, SeAMK</a:t>
            </a:r>
          </a:p>
        </p:txBody>
      </p:sp>
    </p:spTree>
    <p:extLst>
      <p:ext uri="{BB962C8B-B14F-4D97-AF65-F5344CB8AC3E}">
        <p14:creationId xmlns:p14="http://schemas.microsoft.com/office/powerpoint/2010/main" val="3115486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9DB56FA-E0B0-F207-08C9-AE4C1D59F0C4}"/>
              </a:ext>
            </a:extLst>
          </p:cNvPr>
          <p:cNvSpPr>
            <a:spLocks noGrp="1"/>
          </p:cNvSpPr>
          <p:nvPr>
            <p:ph type="title"/>
          </p:nvPr>
        </p:nvSpPr>
        <p:spPr/>
        <p:txBody>
          <a:bodyPr/>
          <a:lstStyle/>
          <a:p>
            <a:r>
              <a:rPr lang="fi-FI" dirty="0"/>
              <a:t>HERÄNNEITÄ KYSYMYKSIÄ:</a:t>
            </a:r>
          </a:p>
        </p:txBody>
      </p:sp>
      <p:sp>
        <p:nvSpPr>
          <p:cNvPr id="3" name="Sisällön paikkamerkki 2">
            <a:extLst>
              <a:ext uri="{FF2B5EF4-FFF2-40B4-BE49-F238E27FC236}">
                <a16:creationId xmlns:a16="http://schemas.microsoft.com/office/drawing/2014/main" id="{969061DF-224D-6E42-CAB9-267428EE3D9D}"/>
              </a:ext>
            </a:extLst>
          </p:cNvPr>
          <p:cNvSpPr>
            <a:spLocks noGrp="1"/>
          </p:cNvSpPr>
          <p:nvPr>
            <p:ph idx="1"/>
          </p:nvPr>
        </p:nvSpPr>
        <p:spPr>
          <a:xfrm>
            <a:off x="652371" y="2095500"/>
            <a:ext cx="10620855" cy="4419600"/>
          </a:xfrm>
        </p:spPr>
        <p:txBody>
          <a:bodyPr>
            <a:normAutofit/>
          </a:bodyPr>
          <a:lstStyle/>
          <a:p>
            <a:pPr>
              <a:lnSpc>
                <a:spcPct val="107000"/>
              </a:lnSpc>
              <a:spcAft>
                <a:spcPts val="800"/>
              </a:spcAft>
            </a:pPr>
            <a:r>
              <a:rPr lang="fi-FI" kern="100" dirty="0" err="1">
                <a:latin typeface="Grandview Display" panose="020B0502040204020203" pitchFamily="34" charset="0"/>
                <a:ea typeface="Calibri" panose="020F0502020204030204" pitchFamily="34" charset="0"/>
                <a:cs typeface="Calibri" panose="020F0502020204030204" pitchFamily="34" charset="0"/>
              </a:rPr>
              <a:t>Harj.ohjauskeskustelukäytännöt</a:t>
            </a:r>
            <a:r>
              <a:rPr lang="fi-FI" kern="100" dirty="0">
                <a:latin typeface="Grandview Display" panose="020B0502040204020203" pitchFamily="34" charset="0"/>
                <a:ea typeface="Calibri" panose="020F0502020204030204" pitchFamily="34" charset="0"/>
                <a:cs typeface="Calibri" panose="020F0502020204030204" pitchFamily="34" charset="0"/>
              </a:rPr>
              <a:t> (jokaisessa harjoittelussa?)</a:t>
            </a:r>
          </a:p>
          <a:p>
            <a:pPr>
              <a:lnSpc>
                <a:spcPct val="107000"/>
              </a:lnSpc>
              <a:spcAft>
                <a:spcPts val="800"/>
              </a:spcAft>
            </a:pPr>
            <a:r>
              <a:rPr lang="fi-FI" kern="100" dirty="0">
                <a:latin typeface="Grandview Display" panose="020B0502040204020203" pitchFamily="34" charset="0"/>
                <a:ea typeface="Calibri" panose="020F0502020204030204" pitchFamily="34" charset="0"/>
                <a:cs typeface="Calibri" panose="020F0502020204030204" pitchFamily="34" charset="0"/>
              </a:rPr>
              <a:t>Opettajan harjoitteluresurssi – </a:t>
            </a:r>
            <a:r>
              <a:rPr lang="fi-FI" kern="100" dirty="0" err="1">
                <a:latin typeface="Grandview Display" panose="020B0502040204020203" pitchFamily="34" charset="0"/>
                <a:ea typeface="Calibri" panose="020F0502020204030204" pitchFamily="34" charset="0"/>
                <a:cs typeface="Calibri" panose="020F0502020204030204" pitchFamily="34" charset="0"/>
              </a:rPr>
              <a:t>vrt.opiskelijapalaute</a:t>
            </a:r>
            <a:r>
              <a:rPr lang="fi-FI" kern="100" dirty="0">
                <a:latin typeface="Grandview Display" panose="020B0502040204020203" pitchFamily="34" charset="0"/>
                <a:ea typeface="Calibri" panose="020F0502020204030204" pitchFamily="34" charset="0"/>
                <a:cs typeface="Calibri" panose="020F0502020204030204" pitchFamily="34" charset="0"/>
              </a:rPr>
              <a:t> -&gt; </a:t>
            </a:r>
            <a:r>
              <a:rPr lang="fi-FI" kern="100" dirty="0" err="1">
                <a:latin typeface="Grandview Display" panose="020B0502040204020203" pitchFamily="34" charset="0"/>
                <a:ea typeface="Calibri" panose="020F0502020204030204" pitchFamily="34" charset="0"/>
                <a:cs typeface="Calibri" panose="020F0502020204030204" pitchFamily="34" charset="0"/>
              </a:rPr>
              <a:t>harj.koko</a:t>
            </a:r>
            <a:r>
              <a:rPr lang="fi-FI" kern="100" dirty="0">
                <a:latin typeface="Grandview Display" panose="020B0502040204020203" pitchFamily="34" charset="0"/>
                <a:ea typeface="Calibri" panose="020F0502020204030204" pitchFamily="34" charset="0"/>
                <a:cs typeface="Calibri" panose="020F0502020204030204" pitchFamily="34" charset="0"/>
              </a:rPr>
              <a:t> prosessin ohjaustarve</a:t>
            </a:r>
          </a:p>
          <a:p>
            <a:pPr>
              <a:lnSpc>
                <a:spcPct val="107000"/>
              </a:lnSpc>
              <a:spcAft>
                <a:spcPts val="800"/>
              </a:spcAft>
            </a:pPr>
            <a:r>
              <a:rPr lang="fi-FI" kern="100" dirty="0">
                <a:latin typeface="Grandview Display" panose="020B0502040204020203" pitchFamily="34" charset="0"/>
                <a:ea typeface="Calibri" panose="020F0502020204030204" pitchFamily="34" charset="0"/>
                <a:cs typeface="Calibri" panose="020F0502020204030204" pitchFamily="34" charset="0"/>
              </a:rPr>
              <a:t>Arviointikäytännöt?</a:t>
            </a:r>
          </a:p>
          <a:p>
            <a:pPr>
              <a:lnSpc>
                <a:spcPct val="107000"/>
              </a:lnSpc>
              <a:spcAft>
                <a:spcPts val="800"/>
              </a:spcAft>
            </a:pPr>
            <a:r>
              <a:rPr lang="fi-FI" kern="100" dirty="0">
                <a:latin typeface="Grandview Display" panose="020B0502040204020203" pitchFamily="34" charset="0"/>
                <a:ea typeface="Calibri" panose="020F0502020204030204" pitchFamily="34" charset="0"/>
                <a:cs typeface="Calibri" panose="020F0502020204030204" pitchFamily="34" charset="0"/>
              </a:rPr>
              <a:t>Kesäperiodin hyödyntäminen</a:t>
            </a:r>
          </a:p>
          <a:p>
            <a:pPr>
              <a:lnSpc>
                <a:spcPct val="107000"/>
              </a:lnSpc>
              <a:spcAft>
                <a:spcPts val="800"/>
              </a:spcAft>
            </a:pPr>
            <a:r>
              <a:rPr lang="fi-FI" kern="100" dirty="0" err="1">
                <a:latin typeface="Grandview Display" panose="020B0502040204020203" pitchFamily="34" charset="0"/>
                <a:ea typeface="Calibri" panose="020F0502020204030204" pitchFamily="34" charset="0"/>
                <a:cs typeface="Calibri" panose="020F0502020204030204" pitchFamily="34" charset="0"/>
              </a:rPr>
              <a:t>Harj.paikan</a:t>
            </a:r>
            <a:r>
              <a:rPr lang="fi-FI" kern="100" dirty="0">
                <a:latin typeface="Grandview Display" panose="020B0502040204020203" pitchFamily="34" charset="0"/>
                <a:ea typeface="Calibri" panose="020F0502020204030204" pitchFamily="34" charset="0"/>
                <a:cs typeface="Calibri" panose="020F0502020204030204" pitchFamily="34" charset="0"/>
              </a:rPr>
              <a:t> yhtäjaksoisuus? Entä ”samapaikkaisuus”?</a:t>
            </a:r>
          </a:p>
          <a:p>
            <a:pPr>
              <a:lnSpc>
                <a:spcPct val="107000"/>
              </a:lnSpc>
              <a:spcAft>
                <a:spcPts val="800"/>
              </a:spcAft>
            </a:pPr>
            <a:r>
              <a:rPr lang="fi-FI" kern="100" dirty="0">
                <a:latin typeface="Grandview Display" panose="020B0502040204020203" pitchFamily="34" charset="0"/>
                <a:ea typeface="Calibri" panose="020F0502020204030204" pitchFamily="34" charset="0"/>
                <a:cs typeface="Calibri" panose="020F0502020204030204" pitchFamily="34" charset="0"/>
              </a:rPr>
              <a:t>Harjoittelun </a:t>
            </a:r>
            <a:r>
              <a:rPr lang="fi-FI" kern="100" dirty="0" err="1">
                <a:latin typeface="Grandview Display" panose="020B0502040204020203" pitchFamily="34" charset="0"/>
                <a:ea typeface="Calibri" panose="020F0502020204030204" pitchFamily="34" charset="0"/>
                <a:cs typeface="Calibri" panose="020F0502020204030204" pitchFamily="34" charset="0"/>
              </a:rPr>
              <a:t>hyväksilukeminen</a:t>
            </a:r>
            <a:r>
              <a:rPr lang="fi-FI" kern="100" dirty="0">
                <a:latin typeface="Grandview Display" panose="020B0502040204020203" pitchFamily="34" charset="0"/>
                <a:ea typeface="Calibri" panose="020F0502020204030204" pitchFamily="34" charset="0"/>
                <a:cs typeface="Calibri" panose="020F0502020204030204" pitchFamily="34" charset="0"/>
              </a:rPr>
              <a:t>?</a:t>
            </a:r>
          </a:p>
          <a:p>
            <a:endParaRPr lang="fi-FI" dirty="0"/>
          </a:p>
        </p:txBody>
      </p:sp>
    </p:spTree>
    <p:extLst>
      <p:ext uri="{BB962C8B-B14F-4D97-AF65-F5344CB8AC3E}">
        <p14:creationId xmlns:p14="http://schemas.microsoft.com/office/powerpoint/2010/main" val="1736461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57F026-6624-2B4B-D577-33A3636D8FD7}"/>
              </a:ext>
            </a:extLst>
          </p:cNvPr>
          <p:cNvSpPr>
            <a:spLocks noGrp="1"/>
          </p:cNvSpPr>
          <p:nvPr>
            <p:ph type="title"/>
          </p:nvPr>
        </p:nvSpPr>
        <p:spPr/>
        <p:txBody>
          <a:bodyPr/>
          <a:lstStyle/>
          <a:p>
            <a:r>
              <a:rPr lang="fi-FI" dirty="0"/>
              <a:t>.</a:t>
            </a:r>
          </a:p>
        </p:txBody>
      </p:sp>
      <p:sp>
        <p:nvSpPr>
          <p:cNvPr id="3" name="Sisällön paikkamerkki 2">
            <a:extLst>
              <a:ext uri="{FF2B5EF4-FFF2-40B4-BE49-F238E27FC236}">
                <a16:creationId xmlns:a16="http://schemas.microsoft.com/office/drawing/2014/main" id="{9F50136B-6831-F9E5-A73B-109C0957A0D7}"/>
              </a:ext>
            </a:extLst>
          </p:cNvPr>
          <p:cNvSpPr>
            <a:spLocks noGrp="1"/>
          </p:cNvSpPr>
          <p:nvPr>
            <p:ph idx="1"/>
          </p:nvPr>
        </p:nvSpPr>
        <p:spPr/>
        <p:txBody>
          <a:bodyPr/>
          <a:lstStyle/>
          <a:p>
            <a:pPr>
              <a:lnSpc>
                <a:spcPct val="107000"/>
              </a:lnSpc>
              <a:spcAft>
                <a:spcPts val="800"/>
              </a:spcAft>
            </a:pPr>
            <a:r>
              <a:rPr lang="fi-FI" kern="100" dirty="0">
                <a:effectLst/>
                <a:latin typeface="Grandview Display" panose="020B0502040204020203" pitchFamily="34" charset="0"/>
                <a:ea typeface="Calibri" panose="020F0502020204030204" pitchFamily="34" charset="0"/>
                <a:cs typeface="Calibri" panose="020F0502020204030204" pitchFamily="34" charset="0"/>
              </a:rPr>
              <a:t>Millä kriteereillä harjoittelun voi suorittaa joko kokonaan tai osittain työsuhteessa? </a:t>
            </a:r>
          </a:p>
          <a:p>
            <a:pPr>
              <a:lnSpc>
                <a:spcPct val="107000"/>
              </a:lnSpc>
              <a:spcAft>
                <a:spcPts val="800"/>
              </a:spcAft>
            </a:pPr>
            <a:r>
              <a:rPr lang="fi-FI" kern="100" dirty="0">
                <a:effectLst/>
                <a:latin typeface="Grandview Display" panose="020B0502040204020203" pitchFamily="34" charset="0"/>
                <a:ea typeface="Calibri" panose="020F0502020204030204" pitchFamily="34" charset="0"/>
                <a:cs typeface="Calibri" panose="020F0502020204030204" pitchFamily="34" charset="0"/>
              </a:rPr>
              <a:t>Miten ohjattu harjoittelu toteutetaan työsuhteessa (esihenkilö toimii harjoittelun ohjaajana)?</a:t>
            </a:r>
          </a:p>
          <a:p>
            <a:pPr>
              <a:lnSpc>
                <a:spcPct val="107000"/>
              </a:lnSpc>
              <a:spcAft>
                <a:spcPts val="800"/>
              </a:spcAft>
            </a:pPr>
            <a:r>
              <a:rPr lang="fi-FI" kern="100" dirty="0">
                <a:effectLst/>
                <a:latin typeface="Grandview Display" panose="020B0502040204020203" pitchFamily="34" charset="0"/>
                <a:ea typeface="Calibri" panose="020F0502020204030204" pitchFamily="34" charset="0"/>
                <a:cs typeface="Calibri" panose="020F0502020204030204" pitchFamily="34" charset="0"/>
              </a:rPr>
              <a:t> Miten harjoittelun tavoitteellisuus toteutuu työsuhteessa (työntekijän velvollisuudet ovat laajemmat, kuin harjoittelun tavoitteet)?</a:t>
            </a:r>
          </a:p>
          <a:p>
            <a:pPr>
              <a:lnSpc>
                <a:spcPct val="107000"/>
              </a:lnSpc>
              <a:spcAft>
                <a:spcPts val="800"/>
              </a:spcAft>
            </a:pPr>
            <a:r>
              <a:rPr lang="fi-FI" kern="100" dirty="0">
                <a:latin typeface="Grandview Display" panose="020B0502040204020203" pitchFamily="34" charset="0"/>
                <a:ea typeface="Calibri" panose="020F0502020204030204" pitchFamily="34" charset="0"/>
                <a:cs typeface="Calibri" panose="020F0502020204030204" pitchFamily="34" charset="0"/>
              </a:rPr>
              <a:t>M</a:t>
            </a:r>
            <a:r>
              <a:rPr lang="fi-FI" kern="100" dirty="0">
                <a:effectLst/>
                <a:latin typeface="Grandview Display" panose="020B0502040204020203" pitchFamily="34" charset="0"/>
                <a:ea typeface="Calibri" panose="020F0502020204030204" pitchFamily="34" charset="0"/>
                <a:cs typeface="Calibri" panose="020F0502020204030204" pitchFamily="34" charset="0"/>
              </a:rPr>
              <a:t>iten osaamistavoitteiden saavuttaminen arvioidaan (esihenkilön kirjallinen tavoitteiden mukainen arviointi)?</a:t>
            </a:r>
          </a:p>
          <a:p>
            <a:pPr>
              <a:lnSpc>
                <a:spcPct val="107000"/>
              </a:lnSpc>
              <a:spcAft>
                <a:spcPts val="800"/>
              </a:spcAft>
            </a:pPr>
            <a:r>
              <a:rPr lang="fi-FI" kern="100" dirty="0">
                <a:latin typeface="Grandview Display" panose="020B0502040204020203" pitchFamily="34" charset="0"/>
                <a:ea typeface="Calibri" panose="020F0502020204030204" pitchFamily="34" charset="0"/>
                <a:cs typeface="Arial" panose="020B0604020202020204" pitchFamily="34" charset="0"/>
              </a:rPr>
              <a:t>t</a:t>
            </a:r>
            <a:r>
              <a:rPr lang="fi-FI" kern="100" dirty="0">
                <a:effectLst/>
                <a:latin typeface="Grandview Display" panose="020B0502040204020203" pitchFamily="34" charset="0"/>
                <a:ea typeface="Calibri" panose="020F0502020204030204" pitchFamily="34" charset="0"/>
                <a:cs typeface="Arial" panose="020B0604020202020204" pitchFamily="34" charset="0"/>
              </a:rPr>
              <a:t>uleeko lausua jotain SORA –lain soveltamisesta? Jos, mistä näkökulmasta?</a:t>
            </a:r>
          </a:p>
          <a:p>
            <a:endParaRPr lang="fi-FI" dirty="0"/>
          </a:p>
        </p:txBody>
      </p:sp>
    </p:spTree>
    <p:extLst>
      <p:ext uri="{BB962C8B-B14F-4D97-AF65-F5344CB8AC3E}">
        <p14:creationId xmlns:p14="http://schemas.microsoft.com/office/powerpoint/2010/main" val="316844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82E3F1C-DB67-19D5-17E4-1CA2C30635CF}"/>
              </a:ext>
            </a:extLst>
          </p:cNvPr>
          <p:cNvSpPr>
            <a:spLocks noGrp="1"/>
          </p:cNvSpPr>
          <p:nvPr>
            <p:ph type="title"/>
          </p:nvPr>
        </p:nvSpPr>
        <p:spPr/>
        <p:txBody>
          <a:bodyPr/>
          <a:lstStyle/>
          <a:p>
            <a:r>
              <a:rPr lang="fi-FI" dirty="0"/>
              <a:t>Työryhmän jäsenet</a:t>
            </a:r>
          </a:p>
        </p:txBody>
      </p:sp>
      <p:sp>
        <p:nvSpPr>
          <p:cNvPr id="3" name="Sisällön paikkamerkki 2">
            <a:extLst>
              <a:ext uri="{FF2B5EF4-FFF2-40B4-BE49-F238E27FC236}">
                <a16:creationId xmlns:a16="http://schemas.microsoft.com/office/drawing/2014/main" id="{1D157B25-B406-E59A-3591-4D15291A5296}"/>
              </a:ext>
            </a:extLst>
          </p:cNvPr>
          <p:cNvSpPr>
            <a:spLocks noGrp="1"/>
          </p:cNvSpPr>
          <p:nvPr>
            <p:ph idx="1"/>
          </p:nvPr>
        </p:nvSpPr>
        <p:spPr/>
        <p:txBody>
          <a:bodyPr/>
          <a:lstStyle/>
          <a:p>
            <a:endParaRPr lang="fi-FI" dirty="0"/>
          </a:p>
          <a:p>
            <a:r>
              <a:rPr lang="fi-FI" dirty="0"/>
              <a:t>Markku Koivisto, lehtori Oulun ammattikorkeakoulu</a:t>
            </a:r>
          </a:p>
          <a:p>
            <a:r>
              <a:rPr lang="fi-FI" dirty="0"/>
              <a:t>Kati Ojala, lehtori LAB –ammattikorkeakoulu</a:t>
            </a:r>
          </a:p>
          <a:p>
            <a:r>
              <a:rPr lang="fi-FI" dirty="0"/>
              <a:t>Mirka Nisula, lehtori Karelia –ammattikorkeakoulu</a:t>
            </a:r>
          </a:p>
          <a:p>
            <a:r>
              <a:rPr lang="fi-FI" dirty="0"/>
              <a:t>Jonna Niemelä, lehtori Hämeen ammattikorkeakoulu</a:t>
            </a:r>
          </a:p>
          <a:p>
            <a:r>
              <a:rPr lang="fi-FI" dirty="0"/>
              <a:t>Asta Niinimäki, Seinäjoen ammattikorkeakoulu</a:t>
            </a:r>
          </a:p>
        </p:txBody>
      </p:sp>
    </p:spTree>
    <p:extLst>
      <p:ext uri="{BB962C8B-B14F-4D97-AF65-F5344CB8AC3E}">
        <p14:creationId xmlns:p14="http://schemas.microsoft.com/office/powerpoint/2010/main" val="2823407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854CDC5-9D59-E55E-8433-062706C87B27}"/>
              </a:ext>
            </a:extLst>
          </p:cNvPr>
          <p:cNvSpPr>
            <a:spLocks noGrp="1"/>
          </p:cNvSpPr>
          <p:nvPr>
            <p:ph type="title"/>
          </p:nvPr>
        </p:nvSpPr>
        <p:spPr/>
        <p:txBody>
          <a:bodyPr/>
          <a:lstStyle/>
          <a:p>
            <a:r>
              <a:rPr lang="fi-FI" dirty="0"/>
              <a:t>Suositusten rakenne</a:t>
            </a:r>
          </a:p>
        </p:txBody>
      </p:sp>
      <p:sp>
        <p:nvSpPr>
          <p:cNvPr id="3" name="Sisällön paikkamerkki 2">
            <a:extLst>
              <a:ext uri="{FF2B5EF4-FFF2-40B4-BE49-F238E27FC236}">
                <a16:creationId xmlns:a16="http://schemas.microsoft.com/office/drawing/2014/main" id="{654C8050-6265-A1C9-429A-2BB47517ECD0}"/>
              </a:ext>
            </a:extLst>
          </p:cNvPr>
          <p:cNvSpPr>
            <a:spLocks noGrp="1"/>
          </p:cNvSpPr>
          <p:nvPr>
            <p:ph idx="1"/>
          </p:nvPr>
        </p:nvSpPr>
        <p:spPr/>
        <p:txBody>
          <a:bodyPr/>
          <a:lstStyle/>
          <a:p>
            <a:endParaRPr lang="fi-FI" dirty="0"/>
          </a:p>
          <a:p>
            <a:r>
              <a:rPr lang="fi-FI" dirty="0"/>
              <a:t>1. Harjoittelupaikka</a:t>
            </a:r>
          </a:p>
          <a:p>
            <a:r>
              <a:rPr lang="fi-FI" dirty="0"/>
              <a:t>2. Harjoittelun suorittaminen</a:t>
            </a:r>
          </a:p>
          <a:p>
            <a:r>
              <a:rPr lang="fi-FI" dirty="0"/>
              <a:t>3. Opiskelijan valmius suorittaa harjoittelu</a:t>
            </a:r>
          </a:p>
          <a:p>
            <a:r>
              <a:rPr lang="fi-FI" dirty="0"/>
              <a:t>4. Ammattikorkeakoulu ja työelämäyhteistyö</a:t>
            </a:r>
          </a:p>
        </p:txBody>
      </p:sp>
    </p:spTree>
    <p:extLst>
      <p:ext uri="{BB962C8B-B14F-4D97-AF65-F5344CB8AC3E}">
        <p14:creationId xmlns:p14="http://schemas.microsoft.com/office/powerpoint/2010/main" val="1775927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90A0F52-80E9-37C2-C024-A0EE595B59C1}"/>
              </a:ext>
            </a:extLst>
          </p:cNvPr>
          <p:cNvSpPr>
            <a:spLocks noGrp="1"/>
          </p:cNvSpPr>
          <p:nvPr>
            <p:ph type="title"/>
          </p:nvPr>
        </p:nvSpPr>
        <p:spPr/>
        <p:txBody>
          <a:bodyPr/>
          <a:lstStyle/>
          <a:p>
            <a:r>
              <a:rPr lang="fi-FI" dirty="0"/>
              <a:t>Harjoittelupaikka</a:t>
            </a:r>
          </a:p>
        </p:txBody>
      </p:sp>
      <p:sp>
        <p:nvSpPr>
          <p:cNvPr id="3" name="Sisällön paikkamerkki 2">
            <a:extLst>
              <a:ext uri="{FF2B5EF4-FFF2-40B4-BE49-F238E27FC236}">
                <a16:creationId xmlns:a16="http://schemas.microsoft.com/office/drawing/2014/main" id="{A1F39D2F-78AB-8006-102B-C9D29115774E}"/>
              </a:ext>
            </a:extLst>
          </p:cNvPr>
          <p:cNvSpPr>
            <a:spLocks noGrp="1"/>
          </p:cNvSpPr>
          <p:nvPr>
            <p:ph idx="1"/>
          </p:nvPr>
        </p:nvSpPr>
        <p:spPr>
          <a:xfrm>
            <a:off x="652371" y="2095499"/>
            <a:ext cx="10620855" cy="4410075"/>
          </a:xfrm>
        </p:spPr>
        <p:txBody>
          <a:bodyPr>
            <a:normAutofit/>
          </a:bodyPr>
          <a:lstStyle/>
          <a:p>
            <a:r>
              <a:rPr lang="fi-FI" dirty="0">
                <a:effectLst/>
                <a:latin typeface="Grandview Display" panose="020B0502040204020203" pitchFamily="34" charset="0"/>
                <a:ea typeface="Calibri" panose="020F0502020204030204" pitchFamily="34" charset="0"/>
              </a:rPr>
              <a:t>Harjoitteluille kirjatut osaamistavoitteet määrittävät kulloisenkin harjoittelupaikan soveltuvuuden opiskelijan oppimisympäristöksi. Harjoittelupaikan suositellaan edustavan sosionomin (AMK) tosiasiallista tehtäväkenttää, jotta opiskelijalle mahdollistuu harjoittelun sisältämien tehtävien suorittaminen, harjoittelulle asetettujen tavoitteiden saavuttaminen, ammatillisen asiantuntijuuden, ammatti-identiteetin ja ammatillisen kasvun vahvistuminen.</a:t>
            </a:r>
          </a:p>
          <a:p>
            <a:r>
              <a:rPr lang="fi-FI" dirty="0">
                <a:effectLst/>
                <a:latin typeface="Grandview Display" panose="020B0502040204020203" pitchFamily="34" charset="0"/>
                <a:ea typeface="Calibri" panose="020F0502020204030204" pitchFamily="34" charset="0"/>
              </a:rPr>
              <a:t>Opiskelijan suositellaan valitsevan harjoittelupaikat laaja-alaisesti sosionomin (AMK) eri tehtäväkentiltä.</a:t>
            </a:r>
          </a:p>
          <a:p>
            <a:r>
              <a:rPr lang="fi-FI" dirty="0">
                <a:latin typeface="Grandview Display" panose="020B0502040204020203" pitchFamily="34" charset="0"/>
              </a:rPr>
              <a:t>Opiskelija tarvitsee usein harjoittelupaikan löytämiseen ja sopimiseen harjoittelua ohjaavan opettajan ohjausta. Tämä edellyttää huomiointia harjoitteluun kohdennettavassa </a:t>
            </a:r>
            <a:r>
              <a:rPr lang="fi-FI" dirty="0" err="1">
                <a:latin typeface="Grandview Display" panose="020B0502040204020203" pitchFamily="34" charset="0"/>
              </a:rPr>
              <a:t>tuntiresurssoinnissa</a:t>
            </a:r>
            <a:r>
              <a:rPr lang="fi-FI" dirty="0">
                <a:latin typeface="Grandview Display" panose="020B0502040204020203" pitchFamily="34" charset="0"/>
              </a:rPr>
              <a:t>. </a:t>
            </a:r>
          </a:p>
        </p:txBody>
      </p:sp>
    </p:spTree>
    <p:extLst>
      <p:ext uri="{BB962C8B-B14F-4D97-AF65-F5344CB8AC3E}">
        <p14:creationId xmlns:p14="http://schemas.microsoft.com/office/powerpoint/2010/main" val="3003879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01D72E3-E155-6E1D-AAA7-5B7FFB02EB70}"/>
              </a:ext>
            </a:extLst>
          </p:cNvPr>
          <p:cNvSpPr>
            <a:spLocks noGrp="1"/>
          </p:cNvSpPr>
          <p:nvPr>
            <p:ph type="title"/>
          </p:nvPr>
        </p:nvSpPr>
        <p:spPr/>
        <p:txBody>
          <a:bodyPr/>
          <a:lstStyle/>
          <a:p>
            <a:r>
              <a:rPr lang="fi-FI" dirty="0"/>
              <a:t>HARJOITTELUN SUORITTAMINEN</a:t>
            </a:r>
          </a:p>
        </p:txBody>
      </p:sp>
      <p:sp>
        <p:nvSpPr>
          <p:cNvPr id="3" name="Sisällön paikkamerkki 2">
            <a:extLst>
              <a:ext uri="{FF2B5EF4-FFF2-40B4-BE49-F238E27FC236}">
                <a16:creationId xmlns:a16="http://schemas.microsoft.com/office/drawing/2014/main" id="{9085AB24-3ABE-A968-3F39-0E3347926EC8}"/>
              </a:ext>
            </a:extLst>
          </p:cNvPr>
          <p:cNvSpPr>
            <a:spLocks noGrp="1"/>
          </p:cNvSpPr>
          <p:nvPr>
            <p:ph idx="1"/>
          </p:nvPr>
        </p:nvSpPr>
        <p:spPr>
          <a:xfrm>
            <a:off x="652371" y="2095500"/>
            <a:ext cx="10620855" cy="4419600"/>
          </a:xfrm>
        </p:spPr>
        <p:txBody>
          <a:bodyPr>
            <a:normAutofit lnSpcReduction="10000"/>
          </a:bodyPr>
          <a:lstStyle/>
          <a:p>
            <a:pPr>
              <a:lnSpc>
                <a:spcPct val="107000"/>
              </a:lnSpc>
              <a:spcAft>
                <a:spcPts val="800"/>
              </a:spcAft>
            </a:pPr>
            <a:endParaRPr lang="fi-FI" sz="1800"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fi-FI" kern="100" dirty="0">
                <a:effectLst/>
                <a:latin typeface="Grandview Display" panose="020B0502040204020203" pitchFamily="34" charset="0"/>
                <a:ea typeface="Calibri" panose="020F0502020204030204" pitchFamily="34" charset="0"/>
                <a:cs typeface="Calibri" panose="020F0502020204030204" pitchFamily="34" charset="0"/>
              </a:rPr>
              <a:t>Yksi harjoittelu suositellaan tehtävän </a:t>
            </a:r>
            <a:r>
              <a:rPr lang="fi-FI" b="1" u="sng" kern="100" dirty="0">
                <a:effectLst/>
                <a:latin typeface="Grandview Display" panose="020B0502040204020203" pitchFamily="34" charset="0"/>
                <a:ea typeface="Calibri" panose="020F0502020204030204" pitchFamily="34" charset="0"/>
                <a:cs typeface="Calibri" panose="020F0502020204030204" pitchFamily="34" charset="0"/>
              </a:rPr>
              <a:t>sosiaalihuollossa</a:t>
            </a:r>
            <a:r>
              <a:rPr lang="fi-FI" kern="100" dirty="0">
                <a:effectLst/>
                <a:latin typeface="Grandview Display" panose="020B0502040204020203" pitchFamily="34" charset="0"/>
                <a:ea typeface="Calibri" panose="020F0502020204030204" pitchFamily="34" charset="0"/>
                <a:cs typeface="Calibri" panose="020F0502020204030204" pitchFamily="34" charset="0"/>
              </a:rPr>
              <a:t>, jotta opiskelijalla on mahdollisuus harjoitella asiakastiedon kirjaamista ja lainsäädännön mukaisten toimenpiteiden toteuttamista tavoitteellisessa asiakastyön prosessissa. Tämän lisäksi suositellaan harjoittelua myös </a:t>
            </a:r>
            <a:r>
              <a:rPr lang="fi-FI" b="1" u="sng" kern="100" dirty="0">
                <a:effectLst/>
                <a:latin typeface="Grandview Display" panose="020B0502040204020203" pitchFamily="34" charset="0"/>
                <a:ea typeface="Calibri" panose="020F0502020204030204" pitchFamily="34" charset="0"/>
                <a:cs typeface="Calibri" panose="020F0502020204030204" pitchFamily="34" charset="0"/>
              </a:rPr>
              <a:t>yksityisellä ja kolmannella sektorilla</a:t>
            </a:r>
            <a:r>
              <a:rPr lang="fi-FI" kern="100" dirty="0">
                <a:effectLst/>
                <a:latin typeface="Grandview Display" panose="020B0502040204020203" pitchFamily="34" charset="0"/>
                <a:ea typeface="Calibri" panose="020F0502020204030204" pitchFamily="34" charset="0"/>
                <a:cs typeface="Calibri" panose="020F0502020204030204" pitchFamily="34" charset="0"/>
              </a:rPr>
              <a:t>, koska sosionomin (AMK) työtehtävät sijoittuvat monipuolisesti sosiaalialan eri tehtäväkentille.</a:t>
            </a:r>
            <a:endParaRPr lang="fi-FI" kern="100" dirty="0">
              <a:effectLst/>
              <a:latin typeface="Grandview Display" panose="020B0502040204020203" pitchFamily="34" charset="0"/>
              <a:ea typeface="Calibri" panose="020F0502020204030204" pitchFamily="34" charset="0"/>
              <a:cs typeface="Arial" panose="020B0604020202020204" pitchFamily="34" charset="0"/>
            </a:endParaRPr>
          </a:p>
          <a:p>
            <a:pPr>
              <a:lnSpc>
                <a:spcPct val="107000"/>
              </a:lnSpc>
              <a:spcAft>
                <a:spcPts val="800"/>
              </a:spcAft>
            </a:pPr>
            <a:r>
              <a:rPr lang="fi-FI" kern="100" dirty="0">
                <a:effectLst/>
                <a:latin typeface="Grandview Display" panose="020B0502040204020203" pitchFamily="34" charset="0"/>
                <a:ea typeface="Calibri" panose="020F0502020204030204" pitchFamily="34" charset="0"/>
                <a:cs typeface="Calibri" panose="020F0502020204030204" pitchFamily="34" charset="0"/>
              </a:rPr>
              <a:t>Yhden ammattitaitoa edistävän harjoittelun tulee mahdollistaa perehtymisen esihenkilötyöhön.</a:t>
            </a:r>
            <a:endParaRPr lang="fi-FI" kern="100" dirty="0">
              <a:effectLst/>
              <a:latin typeface="Grandview Display" panose="020B0502040204020203" pitchFamily="34" charset="0"/>
              <a:ea typeface="Calibri" panose="020F0502020204030204" pitchFamily="34" charset="0"/>
              <a:cs typeface="Arial" panose="020B0604020202020204" pitchFamily="34" charset="0"/>
            </a:endParaRPr>
          </a:p>
          <a:p>
            <a:pPr>
              <a:lnSpc>
                <a:spcPct val="107000"/>
              </a:lnSpc>
              <a:spcAft>
                <a:spcPts val="800"/>
              </a:spcAft>
            </a:pPr>
            <a:r>
              <a:rPr lang="fi-FI" dirty="0">
                <a:effectLst/>
                <a:latin typeface="Grandview Display" panose="020B0502040204020203" pitchFamily="34" charset="0"/>
                <a:ea typeface="Calibri" panose="020F0502020204030204" pitchFamily="34" charset="0"/>
              </a:rPr>
              <a:t>Opiskelija voi tehdä kaikki harjoittelut samassa organisaatiossa. Tuolloin  harjoittelujen tulee toteutua erilaisissa työtehtävissä osaamistavoitteiden mukaisesti ja osaamisen laajentamiseksi. </a:t>
            </a:r>
            <a:endParaRPr lang="fi-FI" kern="100" dirty="0">
              <a:effectLst/>
              <a:latin typeface="Grandview Display" panose="020B0502040204020203" pitchFamily="34" charset="0"/>
              <a:ea typeface="Calibri" panose="020F0502020204030204" pitchFamily="34" charset="0"/>
              <a:cs typeface="Calibri" panose="020F0502020204030204" pitchFamily="34" charset="0"/>
            </a:endParaRPr>
          </a:p>
          <a:p>
            <a:endParaRPr lang="fi-FI" dirty="0"/>
          </a:p>
        </p:txBody>
      </p:sp>
    </p:spTree>
    <p:extLst>
      <p:ext uri="{BB962C8B-B14F-4D97-AF65-F5344CB8AC3E}">
        <p14:creationId xmlns:p14="http://schemas.microsoft.com/office/powerpoint/2010/main" val="4061269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E76DAE-9777-7F10-2708-7DC453FAD668}"/>
              </a:ext>
            </a:extLst>
          </p:cNvPr>
          <p:cNvSpPr>
            <a:spLocks noGrp="1"/>
          </p:cNvSpPr>
          <p:nvPr>
            <p:ph type="title"/>
          </p:nvPr>
        </p:nvSpPr>
        <p:spPr/>
        <p:txBody>
          <a:bodyPr>
            <a:normAutofit fontScale="90000"/>
          </a:bodyPr>
          <a:lstStyle/>
          <a:p>
            <a:r>
              <a:rPr lang="fi-FI" dirty="0"/>
              <a:t>Opiskelijan valmius suorittaa harjoittelu</a:t>
            </a:r>
          </a:p>
        </p:txBody>
      </p:sp>
      <p:sp>
        <p:nvSpPr>
          <p:cNvPr id="3" name="Sisällön paikkamerkki 2">
            <a:extLst>
              <a:ext uri="{FF2B5EF4-FFF2-40B4-BE49-F238E27FC236}">
                <a16:creationId xmlns:a16="http://schemas.microsoft.com/office/drawing/2014/main" id="{94E2EBEB-4D43-1DFA-ABE9-CEE6F942522D}"/>
              </a:ext>
            </a:extLst>
          </p:cNvPr>
          <p:cNvSpPr>
            <a:spLocks noGrp="1"/>
          </p:cNvSpPr>
          <p:nvPr>
            <p:ph idx="1"/>
          </p:nvPr>
        </p:nvSpPr>
        <p:spPr/>
        <p:txBody>
          <a:bodyPr/>
          <a:lstStyle/>
          <a:p>
            <a:r>
              <a:rPr lang="fi-FI" dirty="0"/>
              <a:t>Ennen harjoittelua opiskelijaa ohjataan tunnistamaan hänen aiempaa osaamistaan, omia voimavaroja, vahvuuksia ja kehittämistarpeita. Opiskelijan toiminta harjoittelussa edellyttää opiskelijalta itseohjautuvuutta ja kykyä pyytää tarvittaessa aktiivisesti ohjausta.</a:t>
            </a:r>
          </a:p>
          <a:p>
            <a:r>
              <a:rPr lang="fi-FI" dirty="0"/>
              <a:t>Harjoitteluun liittyvät teoriaopinnot tulee olla suoritettuina hyväksytysti ennen harjoittelun alkamista. Harjoittelua edeltävät aiemmat tutkintoon sisältyvät harjoittelut tulee olla suoritettuina hyväksytysti. Tästä on mahdollista poiketa, jos opiskelijan kanssa on sovittu pakottavaksi katsotusta syystä (mitä syitä voisi olla tässä esimerkkinä?) yksilöllisemmästä ja poikkeavasta harjoitteluaikataulusta.</a:t>
            </a:r>
          </a:p>
          <a:p>
            <a:endParaRPr lang="fi-FI" dirty="0"/>
          </a:p>
        </p:txBody>
      </p:sp>
    </p:spTree>
    <p:extLst>
      <p:ext uri="{BB962C8B-B14F-4D97-AF65-F5344CB8AC3E}">
        <p14:creationId xmlns:p14="http://schemas.microsoft.com/office/powerpoint/2010/main" val="4188018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AE84C97-B46F-32B8-B15A-0ED6DD6336A3}"/>
              </a:ext>
            </a:extLst>
          </p:cNvPr>
          <p:cNvSpPr>
            <a:spLocks noGrp="1"/>
          </p:cNvSpPr>
          <p:nvPr>
            <p:ph type="title"/>
          </p:nvPr>
        </p:nvSpPr>
        <p:spPr>
          <a:xfrm>
            <a:off x="652371" y="647701"/>
            <a:ext cx="10625229" cy="266700"/>
          </a:xfrm>
        </p:spPr>
        <p:txBody>
          <a:bodyPr>
            <a:normAutofit fontScale="90000"/>
          </a:bodyPr>
          <a:lstStyle/>
          <a:p>
            <a:r>
              <a:rPr lang="fi-FI" dirty="0"/>
              <a:t>.</a:t>
            </a:r>
          </a:p>
        </p:txBody>
      </p:sp>
      <p:sp>
        <p:nvSpPr>
          <p:cNvPr id="3" name="Sisällön paikkamerkki 2">
            <a:extLst>
              <a:ext uri="{FF2B5EF4-FFF2-40B4-BE49-F238E27FC236}">
                <a16:creationId xmlns:a16="http://schemas.microsoft.com/office/drawing/2014/main" id="{6C9924BA-C648-A46B-ABFE-28BBDE4EB68D}"/>
              </a:ext>
            </a:extLst>
          </p:cNvPr>
          <p:cNvSpPr>
            <a:spLocks noGrp="1"/>
          </p:cNvSpPr>
          <p:nvPr>
            <p:ph idx="1"/>
          </p:nvPr>
        </p:nvSpPr>
        <p:spPr>
          <a:xfrm>
            <a:off x="652371" y="1228725"/>
            <a:ext cx="10620855" cy="5324475"/>
          </a:xfrm>
        </p:spPr>
        <p:txBody>
          <a:bodyPr>
            <a:normAutofit/>
          </a:bodyPr>
          <a:lstStyle/>
          <a:p>
            <a:pPr>
              <a:lnSpc>
                <a:spcPct val="107000"/>
              </a:lnSpc>
              <a:spcAft>
                <a:spcPts val="800"/>
              </a:spcAft>
            </a:pPr>
            <a:r>
              <a:rPr lang="fi-FI" sz="1800" kern="100" dirty="0">
                <a:effectLst/>
                <a:latin typeface="Grandview Display" panose="020B0502040204020203" pitchFamily="34" charset="0"/>
                <a:ea typeface="Calibri" panose="020F0502020204030204" pitchFamily="34" charset="0"/>
                <a:cs typeface="Calibri" panose="020F0502020204030204" pitchFamily="34" charset="0"/>
              </a:rPr>
              <a:t>Ennen harjoitteluja opiskelijalla tulee olla hankittuna/perehtynyt riittävästi/oltava suoritettuna aiemmissa opinnoissa seuraavat sisällöt:</a:t>
            </a:r>
            <a:endParaRPr lang="fi-FI" sz="1800" kern="100" dirty="0">
              <a:effectLst/>
              <a:latin typeface="Grandview Display" panose="020B0502040204020203" pitchFamily="34" charset="0"/>
              <a:ea typeface="Calibri" panose="020F0502020204030204" pitchFamily="34" charset="0"/>
              <a:cs typeface="Arial" panose="020B0604020202020204" pitchFamily="34" charset="0"/>
            </a:endParaRPr>
          </a:p>
          <a:p>
            <a:pPr>
              <a:lnSpc>
                <a:spcPct val="107000"/>
              </a:lnSpc>
              <a:spcAft>
                <a:spcPts val="800"/>
              </a:spcAft>
            </a:pPr>
            <a:r>
              <a:rPr lang="fi-FI" sz="1800" kern="100" dirty="0">
                <a:effectLst/>
                <a:latin typeface="Grandview Display" panose="020B0502040204020203" pitchFamily="34" charset="0"/>
                <a:ea typeface="Calibri" panose="020F0502020204030204" pitchFamily="34" charset="0"/>
                <a:cs typeface="Calibri" panose="020F0502020204030204" pitchFamily="34" charset="0"/>
              </a:rPr>
              <a:t>harjoittelun turvallisuussuunnitteluun, eettisyyteen ja salassapitoon liittyvät asiat</a:t>
            </a:r>
            <a:endParaRPr lang="fi-FI" sz="1800" kern="100" dirty="0">
              <a:effectLst/>
              <a:latin typeface="Grandview Display" panose="020B0502040204020203" pitchFamily="34" charset="0"/>
              <a:ea typeface="Calibri" panose="020F0502020204030204" pitchFamily="34" charset="0"/>
              <a:cs typeface="Arial" panose="020B0604020202020204" pitchFamily="34" charset="0"/>
            </a:endParaRPr>
          </a:p>
          <a:p>
            <a:pPr>
              <a:lnSpc>
                <a:spcPct val="107000"/>
              </a:lnSpc>
              <a:spcAft>
                <a:spcPts val="800"/>
              </a:spcAft>
            </a:pPr>
            <a:r>
              <a:rPr lang="fi-FI" sz="1800" kern="100" dirty="0">
                <a:effectLst/>
                <a:latin typeface="Grandview Display" panose="020B0502040204020203" pitchFamily="34" charset="0"/>
                <a:ea typeface="Calibri" panose="020F0502020204030204" pitchFamily="34" charset="0"/>
                <a:cs typeface="Calibri" panose="020F0502020204030204" pitchFamily="34" charset="0"/>
              </a:rPr>
              <a:t>tietoturva sosiaali- ja terveydenhuollossa (tietosuoja- ja tietoturvatestit oppiportin verkkokurssina)</a:t>
            </a:r>
            <a:endParaRPr lang="fi-FI" sz="1800" kern="100" dirty="0">
              <a:effectLst/>
              <a:latin typeface="Grandview Display" panose="020B0502040204020203" pitchFamily="34" charset="0"/>
              <a:ea typeface="Calibri" panose="020F0502020204030204" pitchFamily="34" charset="0"/>
              <a:cs typeface="Arial" panose="020B0604020202020204" pitchFamily="34" charset="0"/>
            </a:endParaRPr>
          </a:p>
          <a:p>
            <a:pPr>
              <a:lnSpc>
                <a:spcPct val="107000"/>
              </a:lnSpc>
              <a:spcAft>
                <a:spcPts val="800"/>
              </a:spcAft>
            </a:pPr>
            <a:r>
              <a:rPr lang="fi-FI" sz="1800" kern="100" dirty="0">
                <a:effectLst/>
                <a:latin typeface="Grandview Display" panose="020B0502040204020203" pitchFamily="34" charset="0"/>
                <a:ea typeface="Calibri" panose="020F0502020204030204" pitchFamily="34" charset="0"/>
                <a:cs typeface="Calibri" panose="020F0502020204030204" pitchFamily="34" charset="0"/>
              </a:rPr>
              <a:t>rikosrekisteriotteen esittäminen (opintojen alussa, tarvittaessa uudelleen harjoittelupaikan vaatiessa)</a:t>
            </a:r>
            <a:endParaRPr lang="fi-FI" sz="1800" kern="100" dirty="0">
              <a:effectLst/>
              <a:latin typeface="Grandview Display" panose="020B0502040204020203" pitchFamily="34" charset="0"/>
              <a:ea typeface="Calibri" panose="020F0502020204030204" pitchFamily="34" charset="0"/>
              <a:cs typeface="Arial" panose="020B0604020202020204" pitchFamily="34" charset="0"/>
            </a:endParaRPr>
          </a:p>
          <a:p>
            <a:pPr>
              <a:lnSpc>
                <a:spcPct val="107000"/>
              </a:lnSpc>
              <a:spcAft>
                <a:spcPts val="800"/>
              </a:spcAft>
            </a:pPr>
            <a:r>
              <a:rPr lang="fi-FI" sz="1800" kern="100" dirty="0">
                <a:effectLst/>
                <a:latin typeface="Grandview Display" panose="020B0502040204020203" pitchFamily="34" charset="0"/>
                <a:ea typeface="Calibri" panose="020F0502020204030204" pitchFamily="34" charset="0"/>
                <a:cs typeface="Calibri" panose="020F0502020204030204" pitchFamily="34" charset="0"/>
              </a:rPr>
              <a:t>väkivallan ennaltaehkäisy ja hallinta -koulutus (esimerkiksi AVEK) tai haasteellisen käytöksen ennaltaehkäisy ja hallinta -koulutus (esimerkiksi MAPA®)</a:t>
            </a:r>
            <a:endParaRPr lang="fi-FI" sz="1800" kern="100" dirty="0">
              <a:effectLst/>
              <a:latin typeface="Grandview Display" panose="020B0502040204020203" pitchFamily="34" charset="0"/>
              <a:ea typeface="Calibri" panose="020F0502020204030204" pitchFamily="34" charset="0"/>
              <a:cs typeface="Arial" panose="020B0604020202020204" pitchFamily="34" charset="0"/>
            </a:endParaRPr>
          </a:p>
          <a:p>
            <a:pPr>
              <a:lnSpc>
                <a:spcPct val="107000"/>
              </a:lnSpc>
              <a:spcAft>
                <a:spcPts val="800"/>
              </a:spcAft>
            </a:pPr>
            <a:r>
              <a:rPr lang="fi-FI" sz="1800" kern="100" dirty="0">
                <a:effectLst/>
                <a:latin typeface="Grandview Display" panose="020B0502040204020203" pitchFamily="34" charset="0"/>
                <a:ea typeface="Calibri" panose="020F0502020204030204" pitchFamily="34" charset="0"/>
                <a:cs typeface="Calibri" panose="020F0502020204030204" pitchFamily="34" charset="0"/>
              </a:rPr>
              <a:t>lapset puheeksi menetelmä -koulutus</a:t>
            </a:r>
            <a:endParaRPr lang="fi-FI" sz="1800" kern="100" dirty="0">
              <a:effectLst/>
              <a:latin typeface="Grandview Display" panose="020B0502040204020203" pitchFamily="34" charset="0"/>
              <a:ea typeface="Calibri" panose="020F0502020204030204" pitchFamily="34" charset="0"/>
              <a:cs typeface="Arial" panose="020B0604020202020204" pitchFamily="34" charset="0"/>
            </a:endParaRPr>
          </a:p>
          <a:p>
            <a:pPr>
              <a:lnSpc>
                <a:spcPct val="107000"/>
              </a:lnSpc>
              <a:spcAft>
                <a:spcPts val="800"/>
              </a:spcAft>
            </a:pPr>
            <a:r>
              <a:rPr lang="fi-FI" sz="1800" kern="100" dirty="0">
                <a:effectLst/>
                <a:latin typeface="Grandview Display" panose="020B0502040204020203" pitchFamily="34" charset="0"/>
                <a:ea typeface="Calibri" panose="020F0502020204030204" pitchFamily="34" charset="0"/>
                <a:cs typeface="Calibri" panose="020F0502020204030204" pitchFamily="34" charset="0"/>
              </a:rPr>
              <a:t>voimassa oleva EA I tai minimissään hätäensiapukoulutus</a:t>
            </a:r>
            <a:endParaRPr lang="fi-FI" sz="1800" kern="100" dirty="0">
              <a:effectLst/>
              <a:latin typeface="Grandview Display" panose="020B0502040204020203" pitchFamily="34" charset="0"/>
              <a:ea typeface="Calibri" panose="020F0502020204030204" pitchFamily="34" charset="0"/>
              <a:cs typeface="Arial" panose="020B0604020202020204" pitchFamily="34" charset="0"/>
            </a:endParaRPr>
          </a:p>
          <a:p>
            <a:pPr>
              <a:lnSpc>
                <a:spcPct val="107000"/>
              </a:lnSpc>
              <a:spcAft>
                <a:spcPts val="800"/>
              </a:spcAft>
            </a:pPr>
            <a:r>
              <a:rPr lang="fi-FI" sz="1800" kern="100" dirty="0">
                <a:effectLst/>
                <a:latin typeface="Grandview Display" panose="020B0502040204020203" pitchFamily="34" charset="0"/>
                <a:ea typeface="Calibri" panose="020F0502020204030204" pitchFamily="34" charset="0"/>
                <a:cs typeface="Calibri" panose="020F0502020204030204" pitchFamily="34" charset="0"/>
              </a:rPr>
              <a:t> harjoittelun osaamistavoitteita ja sisältöjä vastaavasti lääkehoidon opintoja, asiakastietojen kirjaamisen ja dokumentoinnin opintoja</a:t>
            </a:r>
            <a:endParaRPr lang="fi-FI" sz="1800" kern="100" dirty="0">
              <a:effectLst/>
              <a:latin typeface="Grandview Display" panose="020B0502040204020203" pitchFamily="34" charset="0"/>
              <a:ea typeface="Calibri" panose="020F0502020204030204" pitchFamily="34" charset="0"/>
              <a:cs typeface="Arial" panose="020B0604020202020204" pitchFamily="34" charset="0"/>
            </a:endParaRPr>
          </a:p>
          <a:p>
            <a:endParaRPr lang="fi-FI" dirty="0"/>
          </a:p>
        </p:txBody>
      </p:sp>
    </p:spTree>
    <p:extLst>
      <p:ext uri="{BB962C8B-B14F-4D97-AF65-F5344CB8AC3E}">
        <p14:creationId xmlns:p14="http://schemas.microsoft.com/office/powerpoint/2010/main" val="739253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BEE08D2-8234-EE31-B432-841C27129C9D}"/>
              </a:ext>
            </a:extLst>
          </p:cNvPr>
          <p:cNvSpPr>
            <a:spLocks noGrp="1"/>
          </p:cNvSpPr>
          <p:nvPr>
            <p:ph type="title"/>
          </p:nvPr>
        </p:nvSpPr>
        <p:spPr/>
        <p:txBody>
          <a:bodyPr/>
          <a:lstStyle/>
          <a:p>
            <a:r>
              <a:rPr lang="fi-FI" dirty="0"/>
              <a:t>.</a:t>
            </a:r>
          </a:p>
        </p:txBody>
      </p:sp>
      <p:sp>
        <p:nvSpPr>
          <p:cNvPr id="3" name="Sisällön paikkamerkki 2">
            <a:extLst>
              <a:ext uri="{FF2B5EF4-FFF2-40B4-BE49-F238E27FC236}">
                <a16:creationId xmlns:a16="http://schemas.microsoft.com/office/drawing/2014/main" id="{351E5C7D-300E-667D-098A-EF7CA684B607}"/>
              </a:ext>
            </a:extLst>
          </p:cNvPr>
          <p:cNvSpPr>
            <a:spLocks noGrp="1"/>
          </p:cNvSpPr>
          <p:nvPr>
            <p:ph idx="1"/>
          </p:nvPr>
        </p:nvSpPr>
        <p:spPr/>
        <p:txBody>
          <a:bodyPr/>
          <a:lstStyle/>
          <a:p>
            <a:pPr>
              <a:lnSpc>
                <a:spcPct val="107000"/>
              </a:lnSpc>
              <a:spcAft>
                <a:spcPts val="800"/>
              </a:spcAft>
            </a:pPr>
            <a:r>
              <a:rPr lang="fi-FI" kern="100" dirty="0">
                <a:effectLst/>
                <a:latin typeface="Grandview Display" panose="020B0502040204020203" pitchFamily="34" charset="0"/>
                <a:ea typeface="Calibri" panose="020F0502020204030204" pitchFamily="34" charset="0"/>
                <a:cs typeface="Calibri" panose="020F0502020204030204" pitchFamily="34" charset="0"/>
              </a:rPr>
              <a:t>Ennen harjoittelun käynnistymistä toteutetaan harjoitteluinfo, jossa läpikäydään harjoittelun osaamistavoitteet, sisällöt sekä hyväksytyn ja hylätyn suorituksen arviointikriteerit. Harjoitteluun liittyvällä ohjauksella tuetaan opiskelijaa itseohjautuvaan sekä tavoitteelliseen harjoittelun etenemiseen.</a:t>
            </a:r>
            <a:endParaRPr lang="fi-FI" kern="100" dirty="0">
              <a:effectLst/>
              <a:latin typeface="Grandview Display" panose="020B0502040204020203" pitchFamily="34" charset="0"/>
              <a:ea typeface="Calibri" panose="020F0502020204030204" pitchFamily="34" charset="0"/>
              <a:cs typeface="Arial" panose="020B0604020202020204" pitchFamily="34" charset="0"/>
            </a:endParaRPr>
          </a:p>
          <a:p>
            <a:pPr>
              <a:lnSpc>
                <a:spcPct val="107000"/>
              </a:lnSpc>
              <a:spcAft>
                <a:spcPts val="800"/>
              </a:spcAft>
            </a:pPr>
            <a:r>
              <a:rPr lang="fi-FI" kern="100" dirty="0">
                <a:effectLst/>
                <a:latin typeface="Grandview Display" panose="020B0502040204020203" pitchFamily="34" charset="0"/>
                <a:ea typeface="Calibri" panose="020F0502020204030204" pitchFamily="34" charset="0"/>
                <a:cs typeface="Calibri" panose="020F0502020204030204" pitchFamily="34" charset="0"/>
              </a:rPr>
              <a:t>Opiskelija toteuttaa ja saa ohjausta harjoittelun päätösvaiheessa harjoittelunsa tavoitteellisen työskentelyn arviointiin. Opiskelijan harjoitteluun liittyvä arviointi voi olla esimerkiksi itse- tai vertaisarviointia, reflektointia tai havainnointia. Harjoittelua ohjaavan opettajan palaute mahdollistaa opiskelijan ammatillisen kasvun ja osaamisen kehittymistä edelleen, tarvittaessa myös tulevia harjoitteluja huomioiden.</a:t>
            </a:r>
            <a:endParaRPr lang="fi-FI" kern="100" dirty="0">
              <a:effectLst/>
              <a:latin typeface="Grandview Display" panose="020B0502040204020203" pitchFamily="34" charset="0"/>
              <a:ea typeface="Calibri" panose="020F0502020204030204" pitchFamily="34" charset="0"/>
              <a:cs typeface="Arial" panose="020B0604020202020204" pitchFamily="34" charset="0"/>
            </a:endParaRPr>
          </a:p>
          <a:p>
            <a:endParaRPr lang="fi-FI" dirty="0"/>
          </a:p>
        </p:txBody>
      </p:sp>
    </p:spTree>
    <p:extLst>
      <p:ext uri="{BB962C8B-B14F-4D97-AF65-F5344CB8AC3E}">
        <p14:creationId xmlns:p14="http://schemas.microsoft.com/office/powerpoint/2010/main" val="2469712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6B0E535-E548-12DE-B111-A7837E14F8FB}"/>
              </a:ext>
            </a:extLst>
          </p:cNvPr>
          <p:cNvSpPr>
            <a:spLocks noGrp="1"/>
          </p:cNvSpPr>
          <p:nvPr>
            <p:ph type="title"/>
          </p:nvPr>
        </p:nvSpPr>
        <p:spPr/>
        <p:txBody>
          <a:bodyPr>
            <a:normAutofit/>
          </a:bodyPr>
          <a:lstStyle/>
          <a:p>
            <a:r>
              <a:rPr lang="fi-FI" sz="2800" dirty="0"/>
              <a:t>Ammattikorkeakoulu ja työelämäyhteistyö</a:t>
            </a:r>
          </a:p>
        </p:txBody>
      </p:sp>
      <p:sp>
        <p:nvSpPr>
          <p:cNvPr id="3" name="Sisällön paikkamerkki 2">
            <a:extLst>
              <a:ext uri="{FF2B5EF4-FFF2-40B4-BE49-F238E27FC236}">
                <a16:creationId xmlns:a16="http://schemas.microsoft.com/office/drawing/2014/main" id="{194CC320-40F5-678A-6A57-651877AFDB4A}"/>
              </a:ext>
            </a:extLst>
          </p:cNvPr>
          <p:cNvSpPr>
            <a:spLocks noGrp="1"/>
          </p:cNvSpPr>
          <p:nvPr>
            <p:ph idx="1"/>
          </p:nvPr>
        </p:nvSpPr>
        <p:spPr/>
        <p:txBody>
          <a:bodyPr/>
          <a:lstStyle/>
          <a:p>
            <a:r>
              <a:rPr lang="fi-FI" kern="100" dirty="0">
                <a:effectLst/>
                <a:latin typeface="Grandview Display" panose="020B0502040204020203" pitchFamily="34" charset="0"/>
                <a:ea typeface="Calibri" panose="020F0502020204030204" pitchFamily="34" charset="0"/>
                <a:cs typeface="Calibri" panose="020F0502020204030204" pitchFamily="34" charset="0"/>
              </a:rPr>
              <a:t>Ammattikorkeakoulun tavoitteena on yhteistyössä työelämän edustajien kanssa</a:t>
            </a:r>
          </a:p>
          <a:p>
            <a:r>
              <a:rPr lang="fi-FI" kern="100" dirty="0">
                <a:latin typeface="Grandview Display" panose="020B0502040204020203" pitchFamily="34" charset="0"/>
                <a:ea typeface="Calibri" panose="020F0502020204030204" pitchFamily="34" charset="0"/>
                <a:cs typeface="Calibri" panose="020F0502020204030204" pitchFamily="34" charset="0"/>
              </a:rPr>
              <a:t>A)</a:t>
            </a:r>
            <a:r>
              <a:rPr lang="fi-FI" kern="100" dirty="0">
                <a:effectLst/>
                <a:latin typeface="Grandview Display" panose="020B0502040204020203" pitchFamily="34" charset="0"/>
                <a:ea typeface="Calibri" panose="020F0502020204030204" pitchFamily="34" charset="0"/>
                <a:cs typeface="Calibri" panose="020F0502020204030204" pitchFamily="34" charset="0"/>
              </a:rPr>
              <a:t> turvata harjoittelupaikkojen saatavuus (määrällinen)</a:t>
            </a:r>
          </a:p>
          <a:p>
            <a:r>
              <a:rPr lang="fi-FI" kern="100" dirty="0">
                <a:latin typeface="Grandview Display" panose="020B0502040204020203" pitchFamily="34" charset="0"/>
                <a:ea typeface="Calibri" panose="020F0502020204030204" pitchFamily="34" charset="0"/>
                <a:cs typeface="Calibri" panose="020F0502020204030204" pitchFamily="34" charset="0"/>
              </a:rPr>
              <a:t>B)</a:t>
            </a:r>
            <a:r>
              <a:rPr lang="fi-FI" kern="100" dirty="0">
                <a:effectLst/>
                <a:latin typeface="Grandview Display" panose="020B0502040204020203" pitchFamily="34" charset="0"/>
                <a:ea typeface="Calibri" panose="020F0502020204030204" pitchFamily="34" charset="0"/>
                <a:cs typeface="Calibri" panose="020F0502020204030204" pitchFamily="34" charset="0"/>
              </a:rPr>
              <a:t> kehittää tavoitteellisten harjoittelujen puitteita (laadullinen)</a:t>
            </a:r>
          </a:p>
          <a:p>
            <a:r>
              <a:rPr lang="fi-FI" kern="100" dirty="0">
                <a:latin typeface="Grandview Display" panose="020B0502040204020203" pitchFamily="34" charset="0"/>
                <a:ea typeface="Calibri" panose="020F0502020204030204" pitchFamily="34" charset="0"/>
                <a:cs typeface="Calibri" panose="020F0502020204030204" pitchFamily="34" charset="0"/>
              </a:rPr>
              <a:t>C)</a:t>
            </a:r>
            <a:r>
              <a:rPr lang="fi-FI" kern="100" dirty="0">
                <a:effectLst/>
                <a:latin typeface="Grandview Display" panose="020B0502040204020203" pitchFamily="34" charset="0"/>
                <a:ea typeface="Calibri" panose="020F0502020204030204" pitchFamily="34" charset="0"/>
                <a:cs typeface="Calibri" panose="020F0502020204030204" pitchFamily="34" charset="0"/>
              </a:rPr>
              <a:t> turvata opiskelijoiden yhdenvertainen mahdollisuus harjoittelujen suorittamiseen (kampuspaikkakuntien </a:t>
            </a:r>
            <a:r>
              <a:rPr lang="fi-FI" kern="100" dirty="0" err="1">
                <a:effectLst/>
                <a:latin typeface="Grandview Display" panose="020B0502040204020203" pitchFamily="34" charset="0"/>
                <a:ea typeface="Calibri" panose="020F0502020204030204" pitchFamily="34" charset="0"/>
                <a:cs typeface="Calibri" panose="020F0502020204030204" pitchFamily="34" charset="0"/>
              </a:rPr>
              <a:t>vs</a:t>
            </a:r>
            <a:r>
              <a:rPr lang="fi-FI" kern="100" dirty="0">
                <a:effectLst/>
                <a:latin typeface="Grandview Display" panose="020B0502040204020203" pitchFamily="34" charset="0"/>
                <a:ea typeface="Calibri" panose="020F0502020204030204" pitchFamily="34" charset="0"/>
                <a:cs typeface="Calibri" panose="020F0502020204030204" pitchFamily="34" charset="0"/>
              </a:rPr>
              <a:t> kauempana asuvat opiskelijat/ verkkopainotteisesti opintoja suorittavat opiskelijat)</a:t>
            </a:r>
            <a:endParaRPr lang="fi-FI" kern="100" dirty="0">
              <a:effectLst/>
              <a:latin typeface="Grandview Display" panose="020B0502040204020203" pitchFamily="34" charset="0"/>
              <a:ea typeface="Calibri" panose="020F0502020204030204" pitchFamily="34" charset="0"/>
              <a:cs typeface="Arial" panose="020B0604020202020204" pitchFamily="34" charset="0"/>
            </a:endParaRPr>
          </a:p>
          <a:p>
            <a:endParaRPr lang="fi-FI" dirty="0"/>
          </a:p>
        </p:txBody>
      </p:sp>
    </p:spTree>
    <p:extLst>
      <p:ext uri="{BB962C8B-B14F-4D97-AF65-F5344CB8AC3E}">
        <p14:creationId xmlns:p14="http://schemas.microsoft.com/office/powerpoint/2010/main" val="2643181204"/>
      </p:ext>
    </p:extLst>
  </p:cSld>
  <p:clrMapOvr>
    <a:masterClrMapping/>
  </p:clrMapOvr>
</p:sld>
</file>

<file path=ppt/theme/theme1.xml><?xml version="1.0" encoding="utf-8"?>
<a:theme xmlns:a="http://schemas.openxmlformats.org/drawingml/2006/main" name="CitationVTI">
  <a:themeElements>
    <a:clrScheme name="AnalogousFromLightSeedRightStep">
      <a:dk1>
        <a:srgbClr val="000000"/>
      </a:dk1>
      <a:lt1>
        <a:srgbClr val="FFFFFF"/>
      </a:lt1>
      <a:dk2>
        <a:srgbClr val="313820"/>
      </a:dk2>
      <a:lt2>
        <a:srgbClr val="E2E8E5"/>
      </a:lt2>
      <a:accent1>
        <a:srgbClr val="C894AD"/>
      </a:accent1>
      <a:accent2>
        <a:srgbClr val="BC7C80"/>
      </a:accent2>
      <a:accent3>
        <a:srgbClr val="C29C87"/>
      </a:accent3>
      <a:accent4>
        <a:srgbClr val="B1A375"/>
      </a:accent4>
      <a:accent5>
        <a:srgbClr val="9FA87C"/>
      </a:accent5>
      <a:accent6>
        <a:srgbClr val="89AC71"/>
      </a:accent6>
      <a:hlink>
        <a:srgbClr val="579074"/>
      </a:hlink>
      <a:folHlink>
        <a:srgbClr val="7F7F7F"/>
      </a:folHlink>
    </a:clrScheme>
    <a:fontScheme name="Grandview">
      <a:majorFont>
        <a:latin typeface="Grandview"/>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itationVTI" id="{4899D957-8B31-4AB5-A19D-CB0353FFB667}" vid="{430294D6-2412-4BD3-B567-F0976EA49313}"/>
    </a:ext>
  </a:extLst>
</a:theme>
</file>

<file path=docProps/app.xml><?xml version="1.0" encoding="utf-8"?>
<Properties xmlns="http://schemas.openxmlformats.org/officeDocument/2006/extended-properties" xmlns:vt="http://schemas.openxmlformats.org/officeDocument/2006/docPropsVTypes">
  <TotalTime>1031</TotalTime>
  <Words>616</Words>
  <Application>Microsoft Office PowerPoint</Application>
  <PresentationFormat>Laajakuva</PresentationFormat>
  <Paragraphs>57</Paragraphs>
  <Slides>11</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11</vt:i4>
      </vt:variant>
    </vt:vector>
  </HeadingPairs>
  <TitlesOfParts>
    <vt:vector size="16" baseType="lpstr">
      <vt:lpstr>Arial</vt:lpstr>
      <vt:lpstr>Calibri</vt:lpstr>
      <vt:lpstr>Grandview</vt:lpstr>
      <vt:lpstr>Grandview Display</vt:lpstr>
      <vt:lpstr>CitationVTI</vt:lpstr>
      <vt:lpstr>Suositus ammattitaitoa edistävään harjoitteluun sosionomikoulutuksessa (Luonnos) </vt:lpstr>
      <vt:lpstr>Työryhmän jäsenet</vt:lpstr>
      <vt:lpstr>Suositusten rakenne</vt:lpstr>
      <vt:lpstr>Harjoittelupaikka</vt:lpstr>
      <vt:lpstr>HARJOITTELUN SUORITTAMINEN</vt:lpstr>
      <vt:lpstr>Opiskelijan valmius suorittaa harjoittelu</vt:lpstr>
      <vt:lpstr>.</vt:lpstr>
      <vt:lpstr>.</vt:lpstr>
      <vt:lpstr>Ammattikorkeakoulu ja työelämäyhteistyö</vt:lpstr>
      <vt:lpstr>HERÄNNEITÄ KYSYMYKSIÄ:</vt:lpstr>
      <vt:lps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Suositus ammattitaitoa edistävään harjoitteluun sosionomikoulutuksessa (Luonnos) </dc:title>
  <dc:creator>Niinimäki, Asta</dc:creator>
  <cp:lastModifiedBy>Niinimäki, Asta</cp:lastModifiedBy>
  <cp:revision>1</cp:revision>
  <dcterms:created xsi:type="dcterms:W3CDTF">2024-02-12T15:46:52Z</dcterms:created>
  <dcterms:modified xsi:type="dcterms:W3CDTF">2024-02-13T08:58:03Z</dcterms:modified>
</cp:coreProperties>
</file>