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7"/>
  </p:notesMasterIdLst>
  <p:sldIdLst>
    <p:sldId id="258" r:id="rId5"/>
    <p:sldId id="262" r:id="rId6"/>
    <p:sldId id="283" r:id="rId7"/>
    <p:sldId id="284" r:id="rId8"/>
    <p:sldId id="289" r:id="rId9"/>
    <p:sldId id="285" r:id="rId10"/>
    <p:sldId id="287" r:id="rId11"/>
    <p:sldId id="286" r:id="rId12"/>
    <p:sldId id="291" r:id="rId13"/>
    <p:sldId id="290" r:id="rId14"/>
    <p:sldId id="288" r:id="rId15"/>
    <p:sldId id="278" r:id="rId1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00"/>
    <a:srgbClr val="5A5A5A"/>
    <a:srgbClr val="FFF000"/>
    <a:srgbClr val="E95D0F"/>
    <a:srgbClr val="00A0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06" autoAdjust="0"/>
    <p:restoredTop sz="86367" autoAdjust="0"/>
  </p:normalViewPr>
  <p:slideViewPr>
    <p:cSldViewPr snapToGrid="0" snapToObjects="1">
      <p:cViewPr varScale="1">
        <p:scale>
          <a:sx n="65" d="100"/>
          <a:sy n="65" d="100"/>
        </p:scale>
        <p:origin x="944" y="52"/>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92D08-A8F4-2745-B7F1-264B4552FCDF}" type="datetimeFigureOut">
              <a:rPr lang="en-FI" smtClean="0"/>
              <a:t>02/13/2024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2BA79-DD8F-1E42-8150-26603D60571F}" type="slidenum">
              <a:rPr lang="en-FI" smtClean="0"/>
              <a:t>‹#›</a:t>
            </a:fld>
            <a:endParaRPr lang="en-FI"/>
          </a:p>
        </p:txBody>
      </p:sp>
    </p:spTree>
    <p:extLst>
      <p:ext uri="{BB962C8B-B14F-4D97-AF65-F5344CB8AC3E}">
        <p14:creationId xmlns:p14="http://schemas.microsoft.com/office/powerpoint/2010/main" val="86423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2EE2BA79-DD8F-1E42-8150-26603D60571F}" type="slidenum">
              <a:rPr lang="en-FI" smtClean="0"/>
              <a:t>1</a:t>
            </a:fld>
            <a:endParaRPr lang="en-FI"/>
          </a:p>
        </p:txBody>
      </p:sp>
    </p:spTree>
    <p:extLst>
      <p:ext uri="{BB962C8B-B14F-4D97-AF65-F5344CB8AC3E}">
        <p14:creationId xmlns:p14="http://schemas.microsoft.com/office/powerpoint/2010/main" val="342445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2EE2BA79-DD8F-1E42-8150-26603D60571F}" type="slidenum">
              <a:rPr lang="en-FI" smtClean="0"/>
              <a:t>2</a:t>
            </a:fld>
            <a:endParaRPr lang="en-FI"/>
          </a:p>
        </p:txBody>
      </p:sp>
    </p:spTree>
    <p:extLst>
      <p:ext uri="{BB962C8B-B14F-4D97-AF65-F5344CB8AC3E}">
        <p14:creationId xmlns:p14="http://schemas.microsoft.com/office/powerpoint/2010/main" val="11774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2EE2BA79-DD8F-1E42-8150-26603D60571F}" type="slidenum">
              <a:rPr lang="en-FI" smtClean="0"/>
              <a:t>12</a:t>
            </a:fld>
            <a:endParaRPr lang="en-FI"/>
          </a:p>
        </p:txBody>
      </p:sp>
    </p:spTree>
    <p:extLst>
      <p:ext uri="{BB962C8B-B14F-4D97-AF65-F5344CB8AC3E}">
        <p14:creationId xmlns:p14="http://schemas.microsoft.com/office/powerpoint/2010/main" val="3034018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_1">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03459" y="3705633"/>
            <a:ext cx="11162063" cy="1286529"/>
          </a:xfrm>
        </p:spPr>
        <p:txBody>
          <a:bodyPr anchor="t" anchorCtr="0">
            <a:noAutofit/>
          </a:bodyPr>
          <a:lstStyle>
            <a:lvl1pPr algn="l">
              <a:lnSpc>
                <a:spcPct val="110000"/>
              </a:lnSpc>
              <a:defRPr sz="4000" b="1">
                <a:solidFill>
                  <a:srgbClr val="FF5000"/>
                </a:solidFill>
              </a:defRPr>
            </a:lvl1pPr>
          </a:lstStyle>
          <a:p>
            <a:r>
              <a:rPr lang="fi-FI" dirty="0"/>
              <a:t>TITLE</a:t>
            </a:r>
            <a:endParaRPr lang="en-US" dirty="0"/>
          </a:p>
        </p:txBody>
      </p:sp>
      <p:pic>
        <p:nvPicPr>
          <p:cNvPr id="4" name="Picture 3" descr="Metropolia University of Applied Sciences.">
            <a:extLst>
              <a:ext uri="{FF2B5EF4-FFF2-40B4-BE49-F238E27FC236}">
                <a16:creationId xmlns:a16="http://schemas.microsoft.com/office/drawing/2014/main" id="{84EBAEEB-3EFC-4219-BA7E-F7B6B44A32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pic>
        <p:nvPicPr>
          <p:cNvPr id="5" name="Picture 4">
            <a:extLst>
              <a:ext uri="{FF2B5EF4-FFF2-40B4-BE49-F238E27FC236}">
                <a16:creationId xmlns:a16="http://schemas.microsoft.com/office/drawing/2014/main" id="{94A12EC4-E081-5747-BC9C-6ED420CBB39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9" y="0"/>
            <a:ext cx="12198748" cy="3165031"/>
          </a:xfrm>
          <a:prstGeom prst="rect">
            <a:avLst/>
          </a:prstGeom>
        </p:spPr>
      </p:pic>
    </p:spTree>
    <p:extLst>
      <p:ext uri="{BB962C8B-B14F-4D97-AF65-F5344CB8AC3E}">
        <p14:creationId xmlns:p14="http://schemas.microsoft.com/office/powerpoint/2010/main" val="94704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_10">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A93D4E-1CE0-7148-8EFC-D3906E47E6F7}"/>
              </a:ext>
            </a:extLst>
          </p:cNvPr>
          <p:cNvSpPr>
            <a:spLocks noGrp="1"/>
          </p:cNvSpPr>
          <p:nvPr>
            <p:ph type="title" hasCustomPrompt="1"/>
          </p:nvPr>
        </p:nvSpPr>
        <p:spPr>
          <a:xfrm>
            <a:off x="513643" y="1891456"/>
            <a:ext cx="5580769" cy="1306408"/>
          </a:xfrm>
        </p:spPr>
        <p:txBody>
          <a:bodyPr/>
          <a:lstStyle/>
          <a:p>
            <a:r>
              <a:rPr lang="en-US" dirty="0"/>
              <a:t>TITLE</a:t>
            </a:r>
            <a:endParaRPr lang="en-FI" dirty="0"/>
          </a:p>
        </p:txBody>
      </p:sp>
      <p:sp>
        <p:nvSpPr>
          <p:cNvPr id="19" name="Text Placeholder 4"/>
          <p:cNvSpPr>
            <a:spLocks noGrp="1"/>
          </p:cNvSpPr>
          <p:nvPr>
            <p:ph type="body" sz="quarter" idx="12" hasCustomPrompt="1"/>
          </p:nvPr>
        </p:nvSpPr>
        <p:spPr>
          <a:xfrm>
            <a:off x="513643" y="3153832"/>
            <a:ext cx="5582039" cy="1306408"/>
          </a:xfrm>
        </p:spPr>
        <p:txBody>
          <a:bodyPr anchor="t" anchorCtr="0">
            <a:noAutofit/>
          </a:bodyPr>
          <a:lstStyle>
            <a:lvl1pPr marL="0" indent="0">
              <a:buNone/>
              <a:defRPr sz="4000" b="1" i="0">
                <a:solidFill>
                  <a:srgbClr val="5A5A5A"/>
                </a:solidFill>
                <a:latin typeface="Arial"/>
                <a:cs typeface="Arial"/>
              </a:defRPr>
            </a:lvl1pPr>
          </a:lstStyle>
          <a:p>
            <a:pPr lvl="0"/>
            <a:r>
              <a:rPr lang="en-US" dirty="0"/>
              <a:t>SUBTITLE</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99890" y="0"/>
            <a:ext cx="5488935" cy="6858000"/>
          </a:xfrm>
          <a:prstGeom prst="rect">
            <a:avLst/>
          </a:prstGeom>
        </p:spPr>
      </p:pic>
      <p:pic>
        <p:nvPicPr>
          <p:cNvPr id="2" name="Picture 1">
            <a:extLst>
              <a:ext uri="{FF2B5EF4-FFF2-40B4-BE49-F238E27FC236}">
                <a16:creationId xmlns:a16="http://schemas.microsoft.com/office/drawing/2014/main" id="{9132201A-304E-4312-9547-C39760408A5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140745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_title_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F1AB5-C4FC-764C-9CDD-A8C635A1F20D}"/>
              </a:ext>
            </a:extLst>
          </p:cNvPr>
          <p:cNvSpPr>
            <a:spLocks noGrp="1"/>
          </p:cNvSpPr>
          <p:nvPr>
            <p:ph type="title" hasCustomPrompt="1"/>
          </p:nvPr>
        </p:nvSpPr>
        <p:spPr>
          <a:xfrm>
            <a:off x="5818840" y="2481213"/>
            <a:ext cx="5470771" cy="1391855"/>
          </a:xfrm>
        </p:spPr>
        <p:txBody>
          <a:bodyPr/>
          <a:lstStyle>
            <a:lvl1pPr>
              <a:defRPr sz="3000">
                <a:solidFill>
                  <a:srgbClr val="5A5A5A"/>
                </a:solidFill>
              </a:defRPr>
            </a:lvl1pPr>
          </a:lstStyle>
          <a:p>
            <a:r>
              <a:rPr lang="en-US" dirty="0"/>
              <a:t>TITLE</a:t>
            </a:r>
            <a:endParaRPr lang="en-FI" dirty="0"/>
          </a:p>
        </p:txBody>
      </p:sp>
      <p:pic>
        <p:nvPicPr>
          <p:cNvPr id="2" name="Picture 1">
            <a:extLst>
              <a:ext uri="{FF2B5EF4-FFF2-40B4-BE49-F238E27FC236}">
                <a16:creationId xmlns:a16="http://schemas.microsoft.com/office/drawing/2014/main" id="{0FAAD180-DA92-4B15-B4E8-45EB27E5E58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
        <p:nvSpPr>
          <p:cNvPr id="6" name="Rectangle 5">
            <a:extLst>
              <a:ext uri="{FF2B5EF4-FFF2-40B4-BE49-F238E27FC236}">
                <a16:creationId xmlns:a16="http://schemas.microsoft.com/office/drawing/2014/main" id="{BD4A44D8-D3F5-4744-8A4E-E1BD976D9813}"/>
              </a:ext>
              <a:ext uri="{C183D7F6-B498-43B3-948B-1728B52AA6E4}">
                <adec:decorative xmlns:adec="http://schemas.microsoft.com/office/drawing/2017/decorative" val="1"/>
              </a:ext>
            </a:extLst>
          </p:cNvPr>
          <p:cNvSpPr/>
          <p:nvPr/>
        </p:nvSpPr>
        <p:spPr>
          <a:xfrm>
            <a:off x="0" y="0"/>
            <a:ext cx="5147089" cy="6858000"/>
          </a:xfrm>
          <a:prstGeom prst="rect">
            <a:avLst/>
          </a:prstGeom>
          <a:solidFill>
            <a:srgbClr val="FF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spTree>
    <p:extLst>
      <p:ext uri="{BB962C8B-B14F-4D97-AF65-F5344CB8AC3E}">
        <p14:creationId xmlns:p14="http://schemas.microsoft.com/office/powerpoint/2010/main" val="1421614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_title with picture_1">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0" y="0"/>
            <a:ext cx="5147089" cy="6858000"/>
          </a:xfrm>
          <a:prstGeom prst="rect">
            <a:avLst/>
          </a:prstGeom>
          <a:solidFill>
            <a:srgbClr val="FF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7" name="Title 1">
            <a:extLst>
              <a:ext uri="{FF2B5EF4-FFF2-40B4-BE49-F238E27FC236}">
                <a16:creationId xmlns:a16="http://schemas.microsoft.com/office/drawing/2014/main" id="{7BA622C8-44FF-B641-87C8-0B3497E28BF1}"/>
              </a:ext>
            </a:extLst>
          </p:cNvPr>
          <p:cNvSpPr>
            <a:spLocks noGrp="1"/>
          </p:cNvSpPr>
          <p:nvPr>
            <p:ph type="title" hasCustomPrompt="1"/>
          </p:nvPr>
        </p:nvSpPr>
        <p:spPr>
          <a:xfrm>
            <a:off x="5818840" y="2481213"/>
            <a:ext cx="5470771" cy="1391855"/>
          </a:xfrm>
        </p:spPr>
        <p:txBody>
          <a:bodyPr/>
          <a:lstStyle>
            <a:lvl1pPr>
              <a:defRPr sz="3000">
                <a:solidFill>
                  <a:srgbClr val="5A5A5A"/>
                </a:solidFill>
              </a:defRPr>
            </a:lvl1pPr>
          </a:lstStyle>
          <a:p>
            <a:r>
              <a:rPr lang="en-US" dirty="0"/>
              <a:t>TITLE</a:t>
            </a:r>
            <a:endParaRPr lang="en-FI" dirty="0"/>
          </a:p>
        </p:txBody>
      </p:sp>
      <p:sp>
        <p:nvSpPr>
          <p:cNvPr id="6" name="Picture Placeholder 8"/>
          <p:cNvSpPr>
            <a:spLocks noGrp="1"/>
          </p:cNvSpPr>
          <p:nvPr>
            <p:ph type="pic" sz="quarter" idx="12"/>
          </p:nvPr>
        </p:nvSpPr>
        <p:spPr>
          <a:xfrm>
            <a:off x="0" y="1191846"/>
            <a:ext cx="5147089" cy="5666154"/>
          </a:xfrm>
        </p:spPr>
        <p:txBody>
          <a:bodyPr/>
          <a:lstStyle>
            <a:lvl1pPr marL="0" indent="0">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CD7DAD30-EB13-4A6C-A2C4-678219C30FF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Tree>
    <p:extLst>
      <p:ext uri="{BB962C8B-B14F-4D97-AF65-F5344CB8AC3E}">
        <p14:creationId xmlns:p14="http://schemas.microsoft.com/office/powerpoint/2010/main" val="242802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with picture_1">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0" y="0"/>
            <a:ext cx="5147089" cy="6858000"/>
          </a:xfrm>
          <a:prstGeom prst="rect">
            <a:avLst/>
          </a:prstGeom>
          <a:solidFill>
            <a:srgbClr val="FF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1" name="Content Placeholder 2"/>
          <p:cNvSpPr>
            <a:spLocks noGrp="1"/>
          </p:cNvSpPr>
          <p:nvPr>
            <p:ph idx="1" hasCustomPrompt="1"/>
          </p:nvPr>
        </p:nvSpPr>
        <p:spPr>
          <a:xfrm>
            <a:off x="5796169" y="609602"/>
            <a:ext cx="5780741" cy="4601985"/>
          </a:xfrm>
        </p:spPr>
        <p:txBody>
          <a:bodyPr>
            <a:noAutofit/>
          </a:bodyPr>
          <a:lstStyle>
            <a:lvl1pPr marL="0" indent="0">
              <a:buClr>
                <a:srgbClr val="5A5A5A"/>
              </a:buClr>
              <a:buFont typeface="Arial"/>
              <a:buNone/>
              <a:defRPr sz="2400" baseline="0">
                <a:solidFill>
                  <a:srgbClr val="5A5A5A"/>
                </a:solidFill>
              </a:defRPr>
            </a:lvl1pPr>
            <a:lvl2pPr>
              <a:defRPr sz="1800"/>
            </a:lvl2pPr>
            <a:lvl3pPr>
              <a:defRPr sz="1800"/>
            </a:lvl3pPr>
            <a:lvl4pPr>
              <a:defRPr sz="1800"/>
            </a:lvl4pPr>
            <a:lvl5pPr>
              <a:defRPr sz="1800"/>
            </a:lvl5pPr>
          </a:lstStyle>
          <a:p>
            <a:pPr lvl="0"/>
            <a:r>
              <a:rPr lang="en-US" dirty="0"/>
              <a:t>Body text</a:t>
            </a:r>
          </a:p>
        </p:txBody>
      </p:sp>
      <p:sp>
        <p:nvSpPr>
          <p:cNvPr id="10" name="Picture Placeholder 8"/>
          <p:cNvSpPr>
            <a:spLocks noGrp="1"/>
          </p:cNvSpPr>
          <p:nvPr>
            <p:ph type="pic" sz="quarter" idx="12"/>
          </p:nvPr>
        </p:nvSpPr>
        <p:spPr>
          <a:xfrm>
            <a:off x="0" y="0"/>
            <a:ext cx="5147089" cy="5666154"/>
          </a:xfrm>
        </p:spPr>
        <p:txBody>
          <a:bodyPr/>
          <a:lstStyle>
            <a:lvl1pPr marL="0" indent="0">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7F19B777-504F-48DC-BF83-7709D356190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Tree>
    <p:extLst>
      <p:ext uri="{BB962C8B-B14F-4D97-AF65-F5344CB8AC3E}">
        <p14:creationId xmlns:p14="http://schemas.microsoft.com/office/powerpoint/2010/main" val="2169565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D0AFC9-5960-4F9F-98DC-9CDDCB7286E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3344810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_title_2">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7041736" y="0"/>
            <a:ext cx="5147089" cy="6858000"/>
          </a:xfrm>
          <a:prstGeom prst="rect">
            <a:avLst/>
          </a:prstGeom>
          <a:solidFill>
            <a:srgbClr val="FFF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Title 1">
            <a:extLst>
              <a:ext uri="{FF2B5EF4-FFF2-40B4-BE49-F238E27FC236}">
                <a16:creationId xmlns:a16="http://schemas.microsoft.com/office/drawing/2014/main" id="{8C7B0E63-F268-344A-9698-5F11E13776F0}"/>
              </a:ext>
            </a:extLst>
          </p:cNvPr>
          <p:cNvSpPr>
            <a:spLocks noGrp="1"/>
          </p:cNvSpPr>
          <p:nvPr>
            <p:ph type="title" hasCustomPrompt="1"/>
          </p:nvPr>
        </p:nvSpPr>
        <p:spPr>
          <a:xfrm>
            <a:off x="948349" y="2481213"/>
            <a:ext cx="5470771" cy="1391855"/>
          </a:xfrm>
        </p:spPr>
        <p:txBody>
          <a:bodyPr/>
          <a:lstStyle>
            <a:lvl1pPr>
              <a:defRPr sz="3000">
                <a:solidFill>
                  <a:srgbClr val="5A5A5A"/>
                </a:solidFill>
              </a:defRPr>
            </a:lvl1pPr>
          </a:lstStyle>
          <a:p>
            <a:r>
              <a:rPr lang="en-US" dirty="0"/>
              <a:t>TITLE</a:t>
            </a:r>
            <a:endParaRPr lang="en-FI" dirty="0"/>
          </a:p>
        </p:txBody>
      </p:sp>
      <p:pic>
        <p:nvPicPr>
          <p:cNvPr id="2" name="Picture 1">
            <a:extLst>
              <a:ext uri="{FF2B5EF4-FFF2-40B4-BE49-F238E27FC236}">
                <a16:creationId xmlns:a16="http://schemas.microsoft.com/office/drawing/2014/main" id="{414BDFEC-D8B3-4450-B7FA-F3FEFD2FE4E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2915142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_title with picture_2">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7041736" y="0"/>
            <a:ext cx="5147089" cy="6858000"/>
          </a:xfrm>
          <a:prstGeom prst="rect">
            <a:avLst/>
          </a:prstGeom>
          <a:solidFill>
            <a:srgbClr val="FFF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6" name="Title 1">
            <a:extLst>
              <a:ext uri="{FF2B5EF4-FFF2-40B4-BE49-F238E27FC236}">
                <a16:creationId xmlns:a16="http://schemas.microsoft.com/office/drawing/2014/main" id="{F626A6A1-821B-3544-8E1B-66965F340A5D}"/>
              </a:ext>
            </a:extLst>
          </p:cNvPr>
          <p:cNvSpPr>
            <a:spLocks noGrp="1"/>
          </p:cNvSpPr>
          <p:nvPr>
            <p:ph type="title" hasCustomPrompt="1"/>
          </p:nvPr>
        </p:nvSpPr>
        <p:spPr>
          <a:xfrm>
            <a:off x="948349" y="2481213"/>
            <a:ext cx="5470771" cy="1391855"/>
          </a:xfrm>
        </p:spPr>
        <p:txBody>
          <a:bodyPr/>
          <a:lstStyle>
            <a:lvl1pPr>
              <a:defRPr sz="3000">
                <a:solidFill>
                  <a:srgbClr val="5A5A5A"/>
                </a:solidFill>
              </a:defRPr>
            </a:lvl1pPr>
          </a:lstStyle>
          <a:p>
            <a:r>
              <a:rPr lang="en-US" dirty="0"/>
              <a:t>TITLE</a:t>
            </a:r>
            <a:endParaRPr lang="en-FI" dirty="0"/>
          </a:p>
        </p:txBody>
      </p:sp>
      <p:sp>
        <p:nvSpPr>
          <p:cNvPr id="18" name="Picture Placeholder 8"/>
          <p:cNvSpPr>
            <a:spLocks noGrp="1"/>
          </p:cNvSpPr>
          <p:nvPr>
            <p:ph type="pic" sz="quarter" idx="12"/>
          </p:nvPr>
        </p:nvSpPr>
        <p:spPr>
          <a:xfrm>
            <a:off x="7041736" y="1191846"/>
            <a:ext cx="5147089" cy="5666154"/>
          </a:xfrm>
        </p:spPr>
        <p:txBody>
          <a:bodyPr/>
          <a:lstStyle>
            <a:lvl1pPr marL="0" indent="0">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211DF461-DACF-4F1A-9DA5-42D81BF5360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1270022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with picture_2">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7041736" y="0"/>
            <a:ext cx="5147089" cy="6858000"/>
          </a:xfrm>
          <a:prstGeom prst="rect">
            <a:avLst/>
          </a:prstGeom>
          <a:solidFill>
            <a:srgbClr val="FFF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2" name="Content Placeholder 2"/>
          <p:cNvSpPr>
            <a:spLocks noGrp="1"/>
          </p:cNvSpPr>
          <p:nvPr>
            <p:ph idx="1" hasCustomPrompt="1"/>
          </p:nvPr>
        </p:nvSpPr>
        <p:spPr>
          <a:xfrm>
            <a:off x="650202" y="609602"/>
            <a:ext cx="5780741" cy="4601985"/>
          </a:xfrm>
        </p:spPr>
        <p:txBody>
          <a:bodyPr>
            <a:noAutofit/>
          </a:bodyPr>
          <a:lstStyle>
            <a:lvl1pPr marL="0" indent="0">
              <a:buClr>
                <a:srgbClr val="5A5A5A"/>
              </a:buClr>
              <a:buFont typeface="Arial"/>
              <a:buNone/>
              <a:defRPr sz="2400" baseline="0">
                <a:solidFill>
                  <a:srgbClr val="5A5A5A"/>
                </a:solidFill>
              </a:defRPr>
            </a:lvl1pPr>
            <a:lvl2pPr>
              <a:defRPr sz="1800"/>
            </a:lvl2pPr>
            <a:lvl3pPr>
              <a:defRPr sz="1800"/>
            </a:lvl3pPr>
            <a:lvl4pPr>
              <a:defRPr sz="1800"/>
            </a:lvl4pPr>
            <a:lvl5pPr>
              <a:defRPr sz="1800"/>
            </a:lvl5pPr>
          </a:lstStyle>
          <a:p>
            <a:pPr lvl="0"/>
            <a:r>
              <a:rPr lang="en-US" dirty="0"/>
              <a:t>Body text</a:t>
            </a:r>
          </a:p>
        </p:txBody>
      </p:sp>
      <p:sp>
        <p:nvSpPr>
          <p:cNvPr id="15" name="Picture Placeholder 8"/>
          <p:cNvSpPr>
            <a:spLocks noGrp="1"/>
          </p:cNvSpPr>
          <p:nvPr>
            <p:ph type="pic" sz="quarter" idx="12"/>
          </p:nvPr>
        </p:nvSpPr>
        <p:spPr>
          <a:xfrm>
            <a:off x="7041736" y="0"/>
            <a:ext cx="5147089" cy="5666154"/>
          </a:xfrm>
        </p:spPr>
        <p:txBody>
          <a:bodyPr/>
          <a:lstStyle>
            <a:lvl1pPr marL="0" indent="0">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B6FC86B1-D397-44BC-BCDD-05186D27B97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3242756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slide_text_1">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10754335" y="0"/>
            <a:ext cx="1434490" cy="6858000"/>
          </a:xfrm>
          <a:prstGeom prst="rect">
            <a:avLst/>
          </a:prstGeom>
          <a:solidFill>
            <a:srgbClr val="FFF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12" name="Content Placeholder 2"/>
          <p:cNvSpPr>
            <a:spLocks noGrp="1"/>
          </p:cNvSpPr>
          <p:nvPr>
            <p:ph idx="1" hasCustomPrompt="1"/>
          </p:nvPr>
        </p:nvSpPr>
        <p:spPr>
          <a:xfrm>
            <a:off x="650202" y="609602"/>
            <a:ext cx="9477499" cy="4601985"/>
          </a:xfrm>
        </p:spPr>
        <p:txBody>
          <a:bodyPr>
            <a:noAutofit/>
          </a:bodyPr>
          <a:lstStyle>
            <a:lvl1pPr marL="0" indent="0">
              <a:buClr>
                <a:srgbClr val="5A5A5A"/>
              </a:buClr>
              <a:buFont typeface="Arial"/>
              <a:buNone/>
              <a:defRPr sz="2400" baseline="0">
                <a:solidFill>
                  <a:srgbClr val="5A5A5A"/>
                </a:solidFill>
              </a:defRPr>
            </a:lvl1pPr>
            <a:lvl2pPr>
              <a:defRPr sz="1800"/>
            </a:lvl2pPr>
            <a:lvl3pPr>
              <a:defRPr sz="1800"/>
            </a:lvl3pPr>
            <a:lvl4pPr>
              <a:defRPr sz="1800"/>
            </a:lvl4pPr>
            <a:lvl5pPr>
              <a:defRPr sz="1800"/>
            </a:lvl5pPr>
          </a:lstStyle>
          <a:p>
            <a:pPr lvl="0"/>
            <a:r>
              <a:rPr lang="en-US" dirty="0"/>
              <a:t>Body text</a:t>
            </a:r>
          </a:p>
        </p:txBody>
      </p:sp>
      <p:pic>
        <p:nvPicPr>
          <p:cNvPr id="2" name="Picture 1">
            <a:extLst>
              <a:ext uri="{FF2B5EF4-FFF2-40B4-BE49-F238E27FC236}">
                <a16:creationId xmlns:a16="http://schemas.microsoft.com/office/drawing/2014/main" id="{6BD1C904-F191-405F-8DC2-336E447BD45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891949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slide_title_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222BBD-A73B-7945-9948-C8E90AEC1D2F}"/>
              </a:ext>
            </a:extLst>
          </p:cNvPr>
          <p:cNvSpPr>
            <a:spLocks noGrp="1"/>
          </p:cNvSpPr>
          <p:nvPr>
            <p:ph type="title" hasCustomPrompt="1"/>
          </p:nvPr>
        </p:nvSpPr>
        <p:spPr>
          <a:xfrm>
            <a:off x="527271" y="550745"/>
            <a:ext cx="6600441" cy="1016000"/>
          </a:xfrm>
        </p:spPr>
        <p:txBody>
          <a:bodyPr/>
          <a:lstStyle>
            <a:lvl1pPr>
              <a:defRPr sz="3000">
                <a:solidFill>
                  <a:srgbClr val="5A5A5A"/>
                </a:solidFill>
              </a:defRPr>
            </a:lvl1pPr>
          </a:lstStyle>
          <a:p>
            <a:r>
              <a:rPr lang="en-US" dirty="0"/>
              <a:t>TITLE</a:t>
            </a:r>
            <a:endParaRPr lang="en-FI" dirty="0"/>
          </a:p>
        </p:txBody>
      </p:sp>
      <p:pic>
        <p:nvPicPr>
          <p:cNvPr id="2" name="Picture 1">
            <a:extLst>
              <a:ext uri="{FF2B5EF4-FFF2-40B4-BE49-F238E27FC236}">
                <a16:creationId xmlns:a16="http://schemas.microsoft.com/office/drawing/2014/main" id="{D654877B-CAD2-4C15-8152-ED5194A3B4C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174025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03459" y="3705633"/>
            <a:ext cx="11162063" cy="1286529"/>
          </a:xfrm>
        </p:spPr>
        <p:txBody>
          <a:bodyPr anchor="t" anchorCtr="0">
            <a:noAutofit/>
          </a:bodyPr>
          <a:lstStyle>
            <a:lvl1pPr algn="l">
              <a:lnSpc>
                <a:spcPct val="110000"/>
              </a:lnSpc>
              <a:defRPr sz="4000" b="1">
                <a:solidFill>
                  <a:srgbClr val="FF5000"/>
                </a:solidFill>
              </a:defRPr>
            </a:lvl1pPr>
          </a:lstStyle>
          <a:p>
            <a:r>
              <a:rPr lang="fi-FI" dirty="0"/>
              <a:t>TITLE</a:t>
            </a: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3163592"/>
          </a:xfrm>
          <a:prstGeom prst="rect">
            <a:avLst/>
          </a:prstGeom>
        </p:spPr>
      </p:pic>
      <p:pic>
        <p:nvPicPr>
          <p:cNvPr id="2" name="Picture 1" descr="Metropolia University of Applied Sciences.">
            <a:extLst>
              <a:ext uri="{FF2B5EF4-FFF2-40B4-BE49-F238E27FC236}">
                <a16:creationId xmlns:a16="http://schemas.microsoft.com/office/drawing/2014/main" id="{36738932-BEA5-4B4C-95FA-AD9746A58A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Tree>
    <p:extLst>
      <p:ext uri="{BB962C8B-B14F-4D97-AF65-F5344CB8AC3E}">
        <p14:creationId xmlns:p14="http://schemas.microsoft.com/office/powerpoint/2010/main" val="3429890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slide_title_4">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557D06-B73F-0342-ADB9-E801D7556803}"/>
              </a:ext>
            </a:extLst>
          </p:cNvPr>
          <p:cNvSpPr>
            <a:spLocks noGrp="1"/>
          </p:cNvSpPr>
          <p:nvPr>
            <p:ph type="title" hasCustomPrompt="1"/>
          </p:nvPr>
        </p:nvSpPr>
        <p:spPr>
          <a:xfrm>
            <a:off x="527271" y="550745"/>
            <a:ext cx="6600441" cy="1016000"/>
          </a:xfrm>
        </p:spPr>
        <p:txBody>
          <a:bodyPr/>
          <a:lstStyle>
            <a:lvl1pPr>
              <a:defRPr sz="3000">
                <a:solidFill>
                  <a:srgbClr val="5A5A5A"/>
                </a:solidFill>
              </a:defRPr>
            </a:lvl1pPr>
          </a:lstStyle>
          <a:p>
            <a:r>
              <a:rPr lang="en-US" dirty="0"/>
              <a:t>TITLE</a:t>
            </a:r>
            <a:endParaRPr lang="en-FI" dirty="0"/>
          </a:p>
        </p:txBody>
      </p:sp>
      <p:pic>
        <p:nvPicPr>
          <p:cNvPr id="2" name="Picture 1">
            <a:extLst>
              <a:ext uri="{FF2B5EF4-FFF2-40B4-BE49-F238E27FC236}">
                <a16:creationId xmlns:a16="http://schemas.microsoft.com/office/drawing/2014/main" id="{61CB8A24-F1D5-4387-9F21-986912D8972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Tree>
    <p:extLst>
      <p:ext uri="{BB962C8B-B14F-4D97-AF65-F5344CB8AC3E}">
        <p14:creationId xmlns:p14="http://schemas.microsoft.com/office/powerpoint/2010/main" val="3564803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slide_title_5">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 y="0"/>
            <a:ext cx="1434490" cy="6858000"/>
          </a:xfrm>
          <a:prstGeom prst="rect">
            <a:avLst/>
          </a:prstGeom>
          <a:solidFill>
            <a:srgbClr val="FF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6" name="Title 1">
            <a:extLst>
              <a:ext uri="{FF2B5EF4-FFF2-40B4-BE49-F238E27FC236}">
                <a16:creationId xmlns:a16="http://schemas.microsoft.com/office/drawing/2014/main" id="{B633176A-37CE-D941-ABF9-7343B4BA78E3}"/>
              </a:ext>
            </a:extLst>
          </p:cNvPr>
          <p:cNvSpPr>
            <a:spLocks noGrp="1"/>
          </p:cNvSpPr>
          <p:nvPr>
            <p:ph type="title" hasCustomPrompt="1"/>
          </p:nvPr>
        </p:nvSpPr>
        <p:spPr>
          <a:xfrm>
            <a:off x="2090354" y="2626476"/>
            <a:ext cx="6756330" cy="1391855"/>
          </a:xfrm>
        </p:spPr>
        <p:txBody>
          <a:bodyPr/>
          <a:lstStyle>
            <a:lvl1pPr>
              <a:defRPr sz="3000">
                <a:solidFill>
                  <a:srgbClr val="5A5A5A"/>
                </a:solidFill>
              </a:defRPr>
            </a:lvl1pPr>
          </a:lstStyle>
          <a:p>
            <a:r>
              <a:rPr lang="en-US" dirty="0"/>
              <a:t>TITLE</a:t>
            </a:r>
            <a:endParaRPr lang="en-FI" dirty="0"/>
          </a:p>
        </p:txBody>
      </p:sp>
      <p:pic>
        <p:nvPicPr>
          <p:cNvPr id="2" name="Picture 1">
            <a:extLst>
              <a:ext uri="{FF2B5EF4-FFF2-40B4-BE49-F238E27FC236}">
                <a16:creationId xmlns:a16="http://schemas.microsoft.com/office/drawing/2014/main" id="{78D578F6-1664-4541-AB79-6123C686D9A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Tree>
    <p:extLst>
      <p:ext uri="{BB962C8B-B14F-4D97-AF65-F5344CB8AC3E}">
        <p14:creationId xmlns:p14="http://schemas.microsoft.com/office/powerpoint/2010/main" val="1326043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slide_title_text_1">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0754335" y="0"/>
            <a:ext cx="1434490" cy="6858000"/>
          </a:xfrm>
          <a:prstGeom prst="rect">
            <a:avLst/>
          </a:prstGeom>
          <a:solidFill>
            <a:srgbClr val="FFF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6" name="Title 1">
            <a:extLst>
              <a:ext uri="{FF2B5EF4-FFF2-40B4-BE49-F238E27FC236}">
                <a16:creationId xmlns:a16="http://schemas.microsoft.com/office/drawing/2014/main" id="{C4DFCEC1-F84F-AB4F-BBDF-8FB2899C67E4}"/>
              </a:ext>
            </a:extLst>
          </p:cNvPr>
          <p:cNvSpPr>
            <a:spLocks noGrp="1"/>
          </p:cNvSpPr>
          <p:nvPr>
            <p:ph type="title" hasCustomPrompt="1"/>
          </p:nvPr>
        </p:nvSpPr>
        <p:spPr>
          <a:xfrm>
            <a:off x="992953" y="529931"/>
            <a:ext cx="5470771" cy="1401203"/>
          </a:xfrm>
        </p:spPr>
        <p:txBody>
          <a:bodyPr/>
          <a:lstStyle>
            <a:lvl1pPr>
              <a:defRPr sz="3000">
                <a:solidFill>
                  <a:srgbClr val="5A5A5A"/>
                </a:solidFill>
              </a:defRPr>
            </a:lvl1pPr>
          </a:lstStyle>
          <a:p>
            <a:r>
              <a:rPr lang="en-US" dirty="0"/>
              <a:t>TITLE</a:t>
            </a:r>
            <a:endParaRPr lang="en-FI" dirty="0"/>
          </a:p>
        </p:txBody>
      </p:sp>
      <p:sp>
        <p:nvSpPr>
          <p:cNvPr id="11" name="Content Placeholder 2"/>
          <p:cNvSpPr>
            <a:spLocks noGrp="1"/>
          </p:cNvSpPr>
          <p:nvPr>
            <p:ph idx="1" hasCustomPrompt="1"/>
          </p:nvPr>
        </p:nvSpPr>
        <p:spPr>
          <a:xfrm>
            <a:off x="992953" y="2183390"/>
            <a:ext cx="9118606" cy="2939888"/>
          </a:xfrm>
        </p:spPr>
        <p:txBody>
          <a:bodyPr>
            <a:noAutofit/>
          </a:bodyPr>
          <a:lstStyle>
            <a:lvl1pPr marL="0" indent="0">
              <a:buClr>
                <a:srgbClr val="5A5A5A"/>
              </a:buClr>
              <a:buFont typeface="Arial"/>
              <a:buNone/>
              <a:defRPr sz="2400" baseline="0">
                <a:solidFill>
                  <a:srgbClr val="5A5A5A"/>
                </a:solidFill>
              </a:defRPr>
            </a:lvl1pPr>
            <a:lvl2pPr>
              <a:defRPr sz="1800"/>
            </a:lvl2pPr>
            <a:lvl3pPr>
              <a:defRPr sz="1800"/>
            </a:lvl3pPr>
            <a:lvl4pPr>
              <a:defRPr sz="1800"/>
            </a:lvl4pPr>
            <a:lvl5pPr>
              <a:defRPr sz="1800"/>
            </a:lvl5pPr>
          </a:lstStyle>
          <a:p>
            <a:pPr lvl="0"/>
            <a:r>
              <a:rPr lang="en-US" dirty="0"/>
              <a:t>Body text</a:t>
            </a:r>
          </a:p>
        </p:txBody>
      </p:sp>
      <p:pic>
        <p:nvPicPr>
          <p:cNvPr id="2" name="Picture 1">
            <a:extLst>
              <a:ext uri="{FF2B5EF4-FFF2-40B4-BE49-F238E27FC236}">
                <a16:creationId xmlns:a16="http://schemas.microsoft.com/office/drawing/2014/main" id="{9B397A22-807E-4EC9-AB98-D70BD874A7C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2058944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slide_title_text_2">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1" y="0"/>
            <a:ext cx="1434490" cy="6858000"/>
          </a:xfrm>
          <a:prstGeom prst="rect">
            <a:avLst/>
          </a:prstGeom>
          <a:solidFill>
            <a:srgbClr val="FF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8" name="Title 1">
            <a:extLst>
              <a:ext uri="{FF2B5EF4-FFF2-40B4-BE49-F238E27FC236}">
                <a16:creationId xmlns:a16="http://schemas.microsoft.com/office/drawing/2014/main" id="{23A1F369-B4D9-1D4E-8129-28BA3151BAFE}"/>
              </a:ext>
            </a:extLst>
          </p:cNvPr>
          <p:cNvSpPr>
            <a:spLocks noGrp="1"/>
          </p:cNvSpPr>
          <p:nvPr>
            <p:ph type="title" hasCustomPrompt="1"/>
          </p:nvPr>
        </p:nvSpPr>
        <p:spPr>
          <a:xfrm>
            <a:off x="2067653" y="539279"/>
            <a:ext cx="5470771" cy="1391855"/>
          </a:xfrm>
        </p:spPr>
        <p:txBody>
          <a:bodyPr/>
          <a:lstStyle>
            <a:lvl1pPr>
              <a:defRPr sz="3000">
                <a:solidFill>
                  <a:srgbClr val="5A5A5A"/>
                </a:solidFill>
              </a:defRPr>
            </a:lvl1pPr>
          </a:lstStyle>
          <a:p>
            <a:r>
              <a:rPr lang="en-US" dirty="0"/>
              <a:t>TITLE</a:t>
            </a:r>
            <a:endParaRPr lang="en-FI" dirty="0"/>
          </a:p>
        </p:txBody>
      </p:sp>
      <p:sp>
        <p:nvSpPr>
          <p:cNvPr id="15" name="Content Placeholder 2"/>
          <p:cNvSpPr>
            <a:spLocks noGrp="1"/>
          </p:cNvSpPr>
          <p:nvPr>
            <p:ph idx="1" hasCustomPrompt="1"/>
          </p:nvPr>
        </p:nvSpPr>
        <p:spPr>
          <a:xfrm>
            <a:off x="2067653" y="2183390"/>
            <a:ext cx="9118606" cy="2939888"/>
          </a:xfrm>
        </p:spPr>
        <p:txBody>
          <a:bodyPr>
            <a:noAutofit/>
          </a:bodyPr>
          <a:lstStyle>
            <a:lvl1pPr marL="0" indent="0">
              <a:buClr>
                <a:srgbClr val="5A5A5A"/>
              </a:buClr>
              <a:buFont typeface="Arial"/>
              <a:buNone/>
              <a:defRPr sz="2400" baseline="0">
                <a:solidFill>
                  <a:srgbClr val="5A5A5A"/>
                </a:solidFill>
              </a:defRPr>
            </a:lvl1pPr>
            <a:lvl2pPr>
              <a:defRPr sz="1800"/>
            </a:lvl2pPr>
            <a:lvl3pPr>
              <a:defRPr sz="1800"/>
            </a:lvl3pPr>
            <a:lvl4pPr>
              <a:defRPr sz="1800"/>
            </a:lvl4pPr>
            <a:lvl5pPr>
              <a:defRPr sz="1800"/>
            </a:lvl5pPr>
          </a:lstStyle>
          <a:p>
            <a:pPr lvl="0"/>
            <a:r>
              <a:rPr lang="en-US" dirty="0"/>
              <a:t>Body text</a:t>
            </a:r>
          </a:p>
        </p:txBody>
      </p:sp>
      <p:pic>
        <p:nvPicPr>
          <p:cNvPr id="2" name="Picture 1">
            <a:extLst>
              <a:ext uri="{FF2B5EF4-FFF2-40B4-BE49-F238E27FC236}">
                <a16:creationId xmlns:a16="http://schemas.microsoft.com/office/drawing/2014/main" id="{1B8FB1B5-3EE8-4713-AD50-EE237BB42AA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Tree>
    <p:extLst>
      <p:ext uri="{BB962C8B-B14F-4D97-AF65-F5344CB8AC3E}">
        <p14:creationId xmlns:p14="http://schemas.microsoft.com/office/powerpoint/2010/main" val="1562321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tion/quote/slogan_1">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5364336" y="0"/>
            <a:ext cx="6824488" cy="4500134"/>
          </a:xfrm>
          <a:prstGeom prst="rect">
            <a:avLst/>
          </a:prstGeom>
          <a:solidFill>
            <a:srgbClr val="FFF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Text Placeholder 4"/>
          <p:cNvSpPr>
            <a:spLocks noGrp="1"/>
          </p:cNvSpPr>
          <p:nvPr>
            <p:ph type="body" sz="quarter" idx="11" hasCustomPrompt="1"/>
          </p:nvPr>
        </p:nvSpPr>
        <p:spPr>
          <a:xfrm>
            <a:off x="1484111" y="2243937"/>
            <a:ext cx="4456112" cy="1316038"/>
          </a:xfrm>
        </p:spPr>
        <p:txBody>
          <a:bodyPr>
            <a:normAutofit/>
          </a:bodyPr>
          <a:lstStyle>
            <a:lvl1pPr marL="0" indent="0">
              <a:buNone/>
              <a:defRPr sz="2800" baseline="0"/>
            </a:lvl1pPr>
          </a:lstStyle>
          <a:p>
            <a:pPr lvl="0"/>
            <a:r>
              <a:rPr lang="en-US" dirty="0"/>
              <a:t>Citation / quote / slogan</a:t>
            </a:r>
          </a:p>
        </p:txBody>
      </p:sp>
      <p:pic>
        <p:nvPicPr>
          <p:cNvPr id="2" name="Picture 1">
            <a:extLst>
              <a:ext uri="{FF2B5EF4-FFF2-40B4-BE49-F238E27FC236}">
                <a16:creationId xmlns:a16="http://schemas.microsoft.com/office/drawing/2014/main" id="{D5FA7251-3F53-45D7-A372-B28FF875629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pic>
        <p:nvPicPr>
          <p:cNvPr id="6" name="Picture 5">
            <a:extLst>
              <a:ext uri="{FF2B5EF4-FFF2-40B4-BE49-F238E27FC236}">
                <a16:creationId xmlns:a16="http://schemas.microsoft.com/office/drawing/2014/main" id="{AD24912D-E388-A14F-97D4-CA465492001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15125" y="1390022"/>
            <a:ext cx="5473700" cy="5467978"/>
          </a:xfrm>
          <a:prstGeom prst="rect">
            <a:avLst/>
          </a:prstGeom>
        </p:spPr>
      </p:pic>
    </p:spTree>
    <p:extLst>
      <p:ext uri="{BB962C8B-B14F-4D97-AF65-F5344CB8AC3E}">
        <p14:creationId xmlns:p14="http://schemas.microsoft.com/office/powerpoint/2010/main" val="745917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tion/quote/slogan_2">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5364336" y="0"/>
            <a:ext cx="6824488" cy="4500134"/>
          </a:xfrm>
          <a:prstGeom prst="rect">
            <a:avLst/>
          </a:prstGeom>
          <a:solidFill>
            <a:srgbClr val="FFF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5" name="Text Placeholder 4"/>
          <p:cNvSpPr>
            <a:spLocks noGrp="1"/>
          </p:cNvSpPr>
          <p:nvPr>
            <p:ph type="body" sz="quarter" idx="11" hasCustomPrompt="1"/>
          </p:nvPr>
        </p:nvSpPr>
        <p:spPr>
          <a:xfrm>
            <a:off x="1484111" y="2243937"/>
            <a:ext cx="4456112" cy="1316038"/>
          </a:xfrm>
        </p:spPr>
        <p:txBody>
          <a:bodyPr>
            <a:noAutofit/>
          </a:bodyPr>
          <a:lstStyle>
            <a:lvl1pPr marL="0" indent="0">
              <a:buNone/>
              <a:defRPr sz="2800" baseline="0"/>
            </a:lvl1pPr>
          </a:lstStyle>
          <a:p>
            <a:pPr lvl="0"/>
            <a:r>
              <a:rPr lang="en-US" dirty="0"/>
              <a:t>Citation / quote / slogan</a:t>
            </a:r>
          </a:p>
        </p:txBody>
      </p:sp>
      <p:sp>
        <p:nvSpPr>
          <p:cNvPr id="7" name="Picture Placeholder 6"/>
          <p:cNvSpPr>
            <a:spLocks noGrp="1"/>
          </p:cNvSpPr>
          <p:nvPr>
            <p:ph type="pic" sz="quarter" idx="12"/>
          </p:nvPr>
        </p:nvSpPr>
        <p:spPr>
          <a:xfrm>
            <a:off x="6740525" y="1409700"/>
            <a:ext cx="5448300" cy="5448300"/>
          </a:xfrm>
        </p:spPr>
        <p:txBody>
          <a:bodyPr/>
          <a:lstStyle/>
          <a:p>
            <a:r>
              <a:rPr lang="en-US"/>
              <a:t>Click icon to add picture</a:t>
            </a:r>
          </a:p>
        </p:txBody>
      </p:sp>
      <p:pic>
        <p:nvPicPr>
          <p:cNvPr id="2" name="Picture 1">
            <a:extLst>
              <a:ext uri="{FF2B5EF4-FFF2-40B4-BE49-F238E27FC236}">
                <a16:creationId xmlns:a16="http://schemas.microsoft.com/office/drawing/2014/main" id="{434CB355-9BDB-49CB-A0CE-03562257478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2046317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ideo/media">
    <p:spTree>
      <p:nvGrpSpPr>
        <p:cNvPr id="1" name=""/>
        <p:cNvGrpSpPr/>
        <p:nvPr/>
      </p:nvGrpSpPr>
      <p:grpSpPr>
        <a:xfrm>
          <a:off x="0" y="0"/>
          <a:ext cx="0" cy="0"/>
          <a:chOff x="0" y="0"/>
          <a:chExt cx="0" cy="0"/>
        </a:xfrm>
      </p:grpSpPr>
      <p:sp>
        <p:nvSpPr>
          <p:cNvPr id="8" name="Media Placeholder 7"/>
          <p:cNvSpPr>
            <a:spLocks noGrp="1"/>
          </p:cNvSpPr>
          <p:nvPr>
            <p:ph type="media" sz="quarter" idx="10"/>
          </p:nvPr>
        </p:nvSpPr>
        <p:spPr>
          <a:xfrm>
            <a:off x="2995399" y="1612706"/>
            <a:ext cx="6198027" cy="3182412"/>
          </a:xfrm>
        </p:spPr>
        <p:txBody>
          <a:bodyPr/>
          <a:lstStyle/>
          <a:p>
            <a:r>
              <a:rPr lang="en-US"/>
              <a:t>Click icon to add media</a:t>
            </a:r>
            <a:endParaRPr lang="fi-FI"/>
          </a:p>
        </p:txBody>
      </p:sp>
      <p:pic>
        <p:nvPicPr>
          <p:cNvPr id="2" name="Picture 1">
            <a:extLst>
              <a:ext uri="{FF2B5EF4-FFF2-40B4-BE49-F238E27FC236}">
                <a16:creationId xmlns:a16="http://schemas.microsoft.com/office/drawing/2014/main" id="{E582E033-CF64-4249-8A6B-25D2F6D101D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3023029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7020000" cy="6858000"/>
          </a:xfrm>
          <a:prstGeom prst="rect">
            <a:avLst/>
          </a:prstGeom>
          <a:solidFill>
            <a:srgbClr val="FFF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sp>
        <p:nvSpPr>
          <p:cNvPr id="4" name="Title 3">
            <a:extLst>
              <a:ext uri="{FF2B5EF4-FFF2-40B4-BE49-F238E27FC236}">
                <a16:creationId xmlns:a16="http://schemas.microsoft.com/office/drawing/2014/main" id="{9D271381-893E-2149-BD87-35BAD7920ACB}"/>
              </a:ext>
            </a:extLst>
          </p:cNvPr>
          <p:cNvSpPr>
            <a:spLocks noGrp="1"/>
          </p:cNvSpPr>
          <p:nvPr>
            <p:ph type="title" hasCustomPrompt="1"/>
          </p:nvPr>
        </p:nvSpPr>
        <p:spPr>
          <a:xfrm>
            <a:off x="8184681" y="2222786"/>
            <a:ext cx="2852771" cy="1699927"/>
          </a:xfrm>
        </p:spPr>
        <p:txBody>
          <a:bodyPr/>
          <a:lstStyle>
            <a:lvl1pPr algn="r">
              <a:defRPr sz="3000">
                <a:solidFill>
                  <a:srgbClr val="5A5A5A"/>
                </a:solidFill>
              </a:defRPr>
            </a:lvl1pPr>
          </a:lstStyle>
          <a:p>
            <a:pPr lvl="0"/>
            <a:r>
              <a:rPr lang="en-US" dirty="0"/>
              <a:t>THANKS/</a:t>
            </a:r>
            <a:br>
              <a:rPr lang="en-US" dirty="0"/>
            </a:br>
            <a:r>
              <a:rPr lang="en-US" dirty="0"/>
              <a:t>CREDITS</a:t>
            </a:r>
          </a:p>
        </p:txBody>
      </p:sp>
      <p:pic>
        <p:nvPicPr>
          <p:cNvPr id="3" name="Picture 2">
            <a:extLst>
              <a:ext uri="{FF2B5EF4-FFF2-40B4-BE49-F238E27FC236}">
                <a16:creationId xmlns:a16="http://schemas.microsoft.com/office/drawing/2014/main" id="{5D5E5F3E-A973-4ADC-9833-566ABEFCE9D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pic>
        <p:nvPicPr>
          <p:cNvPr id="6" name="Picture 5">
            <a:extLst>
              <a:ext uri="{FF2B5EF4-FFF2-40B4-BE49-F238E27FC236}">
                <a16:creationId xmlns:a16="http://schemas.microsoft.com/office/drawing/2014/main" id="{B8D30B59-681C-244E-9E75-267CB2469C4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00" y="1177636"/>
            <a:ext cx="7023100" cy="5680364"/>
          </a:xfrm>
          <a:prstGeom prst="rect">
            <a:avLst/>
          </a:prstGeom>
        </p:spPr>
      </p:pic>
    </p:spTree>
    <p:extLst>
      <p:ext uri="{BB962C8B-B14F-4D97-AF65-F5344CB8AC3E}">
        <p14:creationId xmlns:p14="http://schemas.microsoft.com/office/powerpoint/2010/main" val="3759686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loitusdia_3">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88825" cy="3158187"/>
          </a:xfrm>
          <a:prstGeom prst="rect">
            <a:avLst/>
          </a:prstGeom>
        </p:spPr>
      </p:pic>
      <p:sp>
        <p:nvSpPr>
          <p:cNvPr id="6" name="Title 1">
            <a:extLst>
              <a:ext uri="{FF2B5EF4-FFF2-40B4-BE49-F238E27FC236}">
                <a16:creationId xmlns:a16="http://schemas.microsoft.com/office/drawing/2014/main" id="{37A4DF38-884F-497E-800B-C0DCFE352728}"/>
              </a:ext>
            </a:extLst>
          </p:cNvPr>
          <p:cNvSpPr>
            <a:spLocks noGrp="1"/>
          </p:cNvSpPr>
          <p:nvPr>
            <p:ph type="title" hasCustomPrompt="1"/>
          </p:nvPr>
        </p:nvSpPr>
        <p:spPr>
          <a:xfrm>
            <a:off x="503459" y="3705633"/>
            <a:ext cx="11162063" cy="1286529"/>
          </a:xfrm>
        </p:spPr>
        <p:txBody>
          <a:bodyPr anchor="t" anchorCtr="0">
            <a:noAutofit/>
          </a:bodyPr>
          <a:lstStyle>
            <a:lvl1pPr algn="l">
              <a:lnSpc>
                <a:spcPct val="110000"/>
              </a:lnSpc>
              <a:defRPr sz="4000" b="1">
                <a:solidFill>
                  <a:srgbClr val="FF5000"/>
                </a:solidFill>
              </a:defRPr>
            </a:lvl1pPr>
          </a:lstStyle>
          <a:p>
            <a:r>
              <a:rPr lang="fi-FI" dirty="0"/>
              <a:t>OTSIKKO</a:t>
            </a:r>
            <a:endParaRPr lang="en-US" dirty="0"/>
          </a:p>
        </p:txBody>
      </p:sp>
      <p:pic>
        <p:nvPicPr>
          <p:cNvPr id="2" name="Picture 1" descr="Metropolia Ammattikorkeakoulu.">
            <a:extLst>
              <a:ext uri="{FF2B5EF4-FFF2-40B4-BE49-F238E27FC236}">
                <a16:creationId xmlns:a16="http://schemas.microsoft.com/office/drawing/2014/main" id="{2B50ADE9-413D-4AB6-A054-B43B1EA94F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0198" y="5579763"/>
            <a:ext cx="1965964" cy="1048514"/>
          </a:xfrm>
          <a:prstGeom prst="rect">
            <a:avLst/>
          </a:prstGeom>
        </p:spPr>
      </p:pic>
    </p:spTree>
    <p:extLst>
      <p:ext uri="{BB962C8B-B14F-4D97-AF65-F5344CB8AC3E}">
        <p14:creationId xmlns:p14="http://schemas.microsoft.com/office/powerpoint/2010/main" val="373559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loitusdia_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10CC-5900-114B-9926-C4208EB94B1C}"/>
              </a:ext>
            </a:extLst>
          </p:cNvPr>
          <p:cNvSpPr>
            <a:spLocks noGrp="1"/>
          </p:cNvSpPr>
          <p:nvPr>
            <p:ph type="title" hasCustomPrompt="1"/>
          </p:nvPr>
        </p:nvSpPr>
        <p:spPr>
          <a:xfrm>
            <a:off x="513643" y="1891456"/>
            <a:ext cx="7632314" cy="1306408"/>
          </a:xfrm>
        </p:spPr>
        <p:txBody>
          <a:bodyPr anchor="b"/>
          <a:lstStyle>
            <a:lvl1pPr>
              <a:defRPr>
                <a:solidFill>
                  <a:srgbClr val="FF5000"/>
                </a:solidFill>
              </a:defRPr>
            </a:lvl1pPr>
          </a:lstStyle>
          <a:p>
            <a:r>
              <a:rPr lang="en-GB" dirty="0"/>
              <a:t>OTSIKKO</a:t>
            </a:r>
            <a:endParaRPr lang="en-FI" dirty="0"/>
          </a:p>
        </p:txBody>
      </p:sp>
      <p:sp>
        <p:nvSpPr>
          <p:cNvPr id="14" name="Text Placeholder 4"/>
          <p:cNvSpPr>
            <a:spLocks noGrp="1"/>
          </p:cNvSpPr>
          <p:nvPr>
            <p:ph type="body" sz="quarter" idx="12" hasCustomPrompt="1"/>
          </p:nvPr>
        </p:nvSpPr>
        <p:spPr>
          <a:xfrm>
            <a:off x="513643" y="3153832"/>
            <a:ext cx="7632313" cy="1306408"/>
          </a:xfrm>
        </p:spPr>
        <p:txBody>
          <a:bodyPr anchor="t" anchorCtr="0">
            <a:noAutofit/>
          </a:bodyPr>
          <a:lstStyle>
            <a:lvl1pPr marL="0" indent="0">
              <a:buNone/>
              <a:defRPr sz="4000" b="1" i="0">
                <a:solidFill>
                  <a:srgbClr val="5A5A5A"/>
                </a:solidFill>
                <a:latin typeface="Arial"/>
                <a:cs typeface="Arial"/>
              </a:defRPr>
            </a:lvl1pPr>
          </a:lstStyle>
          <a:p>
            <a:pPr lvl="0"/>
            <a:r>
              <a:rPr lang="en-US" dirty="0"/>
              <a:t>ALAOTSIKKO</a:t>
            </a:r>
          </a:p>
        </p:txBody>
      </p:sp>
      <p:pic>
        <p:nvPicPr>
          <p:cNvPr id="3" name="Picture 2">
            <a:extLst>
              <a:ext uri="{FF2B5EF4-FFF2-40B4-BE49-F238E27FC236}">
                <a16:creationId xmlns:a16="http://schemas.microsoft.com/office/drawing/2014/main" id="{C5B95492-62CC-421A-BA3C-D50FE5B35BE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605" y="5580907"/>
            <a:ext cx="1965964" cy="1048514"/>
          </a:xfrm>
          <a:prstGeom prst="rect">
            <a:avLst/>
          </a:prstGeom>
        </p:spPr>
      </p:pic>
    </p:spTree>
    <p:extLst>
      <p:ext uri="{BB962C8B-B14F-4D97-AF65-F5344CB8AC3E}">
        <p14:creationId xmlns:p14="http://schemas.microsoft.com/office/powerpoint/2010/main" val="176339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_3">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03459" y="3705633"/>
            <a:ext cx="11162063" cy="1286529"/>
          </a:xfrm>
        </p:spPr>
        <p:txBody>
          <a:bodyPr anchor="t" anchorCtr="0">
            <a:noAutofit/>
          </a:bodyPr>
          <a:lstStyle>
            <a:lvl1pPr algn="l">
              <a:lnSpc>
                <a:spcPct val="110000"/>
              </a:lnSpc>
              <a:defRPr sz="4000" b="1">
                <a:solidFill>
                  <a:srgbClr val="FF5000"/>
                </a:solidFill>
              </a:defRPr>
            </a:lvl1pPr>
          </a:lstStyle>
          <a:p>
            <a:r>
              <a:rPr lang="fi-FI" dirty="0"/>
              <a:t>TITLE</a:t>
            </a:r>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88825" cy="3158187"/>
          </a:xfrm>
          <a:prstGeom prst="rect">
            <a:avLst/>
          </a:prstGeom>
        </p:spPr>
      </p:pic>
      <p:pic>
        <p:nvPicPr>
          <p:cNvPr id="2" name="Picture 1" descr="Metropolia University of Applied Sciences.">
            <a:extLst>
              <a:ext uri="{FF2B5EF4-FFF2-40B4-BE49-F238E27FC236}">
                <a16:creationId xmlns:a16="http://schemas.microsoft.com/office/drawing/2014/main" id="{8F7CBDC2-5CCF-47F6-A4D6-487E3F078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Tree>
    <p:extLst>
      <p:ext uri="{BB962C8B-B14F-4D97-AF65-F5344CB8AC3E}">
        <p14:creationId xmlns:p14="http://schemas.microsoft.com/office/powerpoint/2010/main" val="1819536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sältödia_otsikko_teksti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C1BC-2565-5544-BB5B-DF4611A22139}"/>
              </a:ext>
            </a:extLst>
          </p:cNvPr>
          <p:cNvSpPr>
            <a:spLocks noGrp="1"/>
          </p:cNvSpPr>
          <p:nvPr>
            <p:ph type="title" hasCustomPrompt="1"/>
          </p:nvPr>
        </p:nvSpPr>
        <p:spPr>
          <a:xfrm>
            <a:off x="2067653" y="539280"/>
            <a:ext cx="5470771" cy="1391855"/>
          </a:xfrm>
        </p:spPr>
        <p:txBody>
          <a:bodyPr/>
          <a:lstStyle>
            <a:lvl1pPr>
              <a:defRPr sz="3000">
                <a:solidFill>
                  <a:srgbClr val="5A5A5A"/>
                </a:solidFill>
              </a:defRPr>
            </a:lvl1pPr>
          </a:lstStyle>
          <a:p>
            <a:pPr lvl="0"/>
            <a:r>
              <a:rPr lang="en-US" dirty="0"/>
              <a:t>OTSIKKO</a:t>
            </a:r>
          </a:p>
        </p:txBody>
      </p:sp>
      <p:sp>
        <p:nvSpPr>
          <p:cNvPr id="15" name="Content Placeholder 2"/>
          <p:cNvSpPr>
            <a:spLocks noGrp="1"/>
          </p:cNvSpPr>
          <p:nvPr>
            <p:ph idx="1" hasCustomPrompt="1"/>
          </p:nvPr>
        </p:nvSpPr>
        <p:spPr>
          <a:xfrm>
            <a:off x="2067653" y="2183390"/>
            <a:ext cx="9118606" cy="2939888"/>
          </a:xfrm>
        </p:spPr>
        <p:txBody>
          <a:bodyPr>
            <a:noAutofit/>
          </a:bodyPr>
          <a:lstStyle>
            <a:lvl1pPr marL="0" indent="0">
              <a:buClr>
                <a:srgbClr val="5A5A5A"/>
              </a:buClr>
              <a:buFont typeface="Arial"/>
              <a:buNone/>
              <a:defRPr sz="2400" baseline="0">
                <a:solidFill>
                  <a:srgbClr val="5A5A5A"/>
                </a:solidFill>
              </a:defRPr>
            </a:lvl1pPr>
            <a:lvl2pPr>
              <a:defRPr sz="1800"/>
            </a:lvl2pPr>
            <a:lvl3pPr>
              <a:defRPr sz="1800"/>
            </a:lvl3pPr>
            <a:lvl4pPr>
              <a:defRPr sz="1800"/>
            </a:lvl4pPr>
            <a:lvl5pPr>
              <a:defRPr sz="1800"/>
            </a:lvl5pPr>
          </a:lstStyle>
          <a:p>
            <a:pPr lvl="0"/>
            <a:r>
              <a:rPr lang="en-US" dirty="0" err="1"/>
              <a:t>Teksti</a:t>
            </a:r>
            <a:endParaRPr lang="en-US" dirty="0"/>
          </a:p>
        </p:txBody>
      </p:sp>
      <p:sp>
        <p:nvSpPr>
          <p:cNvPr id="3" name="Rectangle 2">
            <a:extLst>
              <a:ext uri="{FF2B5EF4-FFF2-40B4-BE49-F238E27FC236}">
                <a16:creationId xmlns:a16="http://schemas.microsoft.com/office/drawing/2014/main" id="{2BACFF51-2D03-4B25-9914-A899DBDB58D1}"/>
              </a:ext>
              <a:ext uri="{C183D7F6-B498-43B3-948B-1728B52AA6E4}">
                <adec:decorative xmlns:adec="http://schemas.microsoft.com/office/drawing/2017/decorative" val="1"/>
              </a:ext>
            </a:extLst>
          </p:cNvPr>
          <p:cNvSpPr/>
          <p:nvPr userDrawn="1"/>
        </p:nvSpPr>
        <p:spPr>
          <a:xfrm>
            <a:off x="1" y="0"/>
            <a:ext cx="1434490" cy="6858000"/>
          </a:xfrm>
          <a:prstGeom prst="rect">
            <a:avLst/>
          </a:prstGeom>
          <a:solidFill>
            <a:srgbClr val="FF5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6600"/>
              </a:solidFill>
            </a:endParaRPr>
          </a:p>
        </p:txBody>
      </p:sp>
      <p:pic>
        <p:nvPicPr>
          <p:cNvPr id="4" name="Picture 3">
            <a:extLst>
              <a:ext uri="{FF2B5EF4-FFF2-40B4-BE49-F238E27FC236}">
                <a16:creationId xmlns:a16="http://schemas.microsoft.com/office/drawing/2014/main" id="{710E9725-3525-4901-89F2-169DA6AC82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198" y="5579763"/>
            <a:ext cx="1965964" cy="1048514"/>
          </a:xfrm>
          <a:prstGeom prst="rect">
            <a:avLst/>
          </a:prstGeom>
        </p:spPr>
      </p:pic>
    </p:spTree>
    <p:extLst>
      <p:ext uri="{BB962C8B-B14F-4D97-AF65-F5344CB8AC3E}">
        <p14:creationId xmlns:p14="http://schemas.microsoft.com/office/powerpoint/2010/main" val="312544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_4">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503459" y="3705633"/>
            <a:ext cx="11162063" cy="1286529"/>
          </a:xfrm>
        </p:spPr>
        <p:txBody>
          <a:bodyPr anchor="t" anchorCtr="0">
            <a:noAutofit/>
          </a:bodyPr>
          <a:lstStyle>
            <a:lvl1pPr algn="l">
              <a:lnSpc>
                <a:spcPct val="110000"/>
              </a:lnSpc>
              <a:defRPr sz="4000" b="1">
                <a:solidFill>
                  <a:srgbClr val="FF5000"/>
                </a:solidFill>
              </a:defRPr>
            </a:lvl1pPr>
          </a:lstStyle>
          <a:p>
            <a:r>
              <a:rPr lang="fi-FI" dirty="0"/>
              <a:t>TITLE</a:t>
            </a:r>
            <a:endParaRPr lang="en-US" dirty="0"/>
          </a:p>
        </p:txBody>
      </p:sp>
      <p:pic>
        <p:nvPicPr>
          <p:cNvPr id="2" name="Picture 1" descr="Metropolia University of Applied Sciences.">
            <a:extLst>
              <a:ext uri="{FF2B5EF4-FFF2-40B4-BE49-F238E27FC236}">
                <a16:creationId xmlns:a16="http://schemas.microsoft.com/office/drawing/2014/main" id="{0476D965-D9FA-45CF-9DFF-8166570875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pic>
        <p:nvPicPr>
          <p:cNvPr id="5" name="Picture 4">
            <a:extLst>
              <a:ext uri="{FF2B5EF4-FFF2-40B4-BE49-F238E27FC236}">
                <a16:creationId xmlns:a16="http://schemas.microsoft.com/office/drawing/2014/main" id="{977DDF97-2893-1442-AC4B-CA4A313DFF4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88825" cy="3158187"/>
          </a:xfrm>
          <a:prstGeom prst="rect">
            <a:avLst/>
          </a:prstGeom>
        </p:spPr>
      </p:pic>
    </p:spTree>
    <p:extLst>
      <p:ext uri="{BB962C8B-B14F-4D97-AF65-F5344CB8AC3E}">
        <p14:creationId xmlns:p14="http://schemas.microsoft.com/office/powerpoint/2010/main" val="415307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_5">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03459" y="3705633"/>
            <a:ext cx="11162063" cy="1286529"/>
          </a:xfrm>
        </p:spPr>
        <p:txBody>
          <a:bodyPr anchor="t" anchorCtr="0">
            <a:noAutofit/>
          </a:bodyPr>
          <a:lstStyle>
            <a:lvl1pPr algn="l">
              <a:lnSpc>
                <a:spcPct val="110000"/>
              </a:lnSpc>
              <a:defRPr sz="4000" b="1">
                <a:solidFill>
                  <a:srgbClr val="FF5000"/>
                </a:solidFill>
              </a:defRPr>
            </a:lvl1pPr>
          </a:lstStyle>
          <a:p>
            <a:r>
              <a:rPr lang="fi-FI" dirty="0"/>
              <a:t>TITLE</a:t>
            </a:r>
            <a:endParaRPr lang="en-US" dirty="0"/>
          </a:p>
        </p:txBody>
      </p:sp>
      <p:sp>
        <p:nvSpPr>
          <p:cNvPr id="3" name="Picture Placeholder 2"/>
          <p:cNvSpPr>
            <a:spLocks noGrp="1"/>
          </p:cNvSpPr>
          <p:nvPr>
            <p:ph type="pic" sz="quarter" idx="10"/>
          </p:nvPr>
        </p:nvSpPr>
        <p:spPr>
          <a:xfrm>
            <a:off x="0" y="0"/>
            <a:ext cx="12188825" cy="3163888"/>
          </a:xfrm>
        </p:spPr>
        <p:txBody>
          <a:bodyPr/>
          <a:lstStyle/>
          <a:p>
            <a:r>
              <a:rPr lang="en-US"/>
              <a:t>Click icon to add picture</a:t>
            </a:r>
          </a:p>
        </p:txBody>
      </p:sp>
      <p:pic>
        <p:nvPicPr>
          <p:cNvPr id="2" name="Picture 1" descr="Metropolia University of Applied Sciences.">
            <a:extLst>
              <a:ext uri="{FF2B5EF4-FFF2-40B4-BE49-F238E27FC236}">
                <a16:creationId xmlns:a16="http://schemas.microsoft.com/office/drawing/2014/main" id="{87C93F83-C60E-4229-B148-D91B215549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Tree>
    <p:extLst>
      <p:ext uri="{BB962C8B-B14F-4D97-AF65-F5344CB8AC3E}">
        <p14:creationId xmlns:p14="http://schemas.microsoft.com/office/powerpoint/2010/main" val="148993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_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707F-5A56-7E4C-BB06-31D0E29E7BF6}"/>
              </a:ext>
            </a:extLst>
          </p:cNvPr>
          <p:cNvSpPr>
            <a:spLocks noGrp="1"/>
          </p:cNvSpPr>
          <p:nvPr>
            <p:ph type="title" hasCustomPrompt="1"/>
          </p:nvPr>
        </p:nvSpPr>
        <p:spPr>
          <a:xfrm>
            <a:off x="513643" y="1891456"/>
            <a:ext cx="5580769" cy="1306408"/>
          </a:xfrm>
        </p:spPr>
        <p:txBody>
          <a:bodyPr/>
          <a:lstStyle/>
          <a:p>
            <a:r>
              <a:rPr lang="en-US" dirty="0"/>
              <a:t>TITLE</a:t>
            </a:r>
            <a:endParaRPr lang="en-FI" dirty="0"/>
          </a:p>
        </p:txBody>
      </p:sp>
      <p:sp>
        <p:nvSpPr>
          <p:cNvPr id="12" name="Text Placeholder 4"/>
          <p:cNvSpPr>
            <a:spLocks noGrp="1"/>
          </p:cNvSpPr>
          <p:nvPr>
            <p:ph type="body" sz="quarter" idx="12" hasCustomPrompt="1"/>
          </p:nvPr>
        </p:nvSpPr>
        <p:spPr>
          <a:xfrm>
            <a:off x="513643" y="3153832"/>
            <a:ext cx="5582039" cy="1306408"/>
          </a:xfrm>
        </p:spPr>
        <p:txBody>
          <a:bodyPr anchor="t" anchorCtr="0">
            <a:noAutofit/>
          </a:bodyPr>
          <a:lstStyle>
            <a:lvl1pPr marL="0" indent="0">
              <a:buNone/>
              <a:defRPr sz="4000" b="1" i="0">
                <a:solidFill>
                  <a:srgbClr val="5A5A5A"/>
                </a:solidFill>
                <a:latin typeface="Arial"/>
                <a:cs typeface="Arial"/>
              </a:defRPr>
            </a:lvl1pPr>
          </a:lstStyle>
          <a:p>
            <a:pPr lvl="0"/>
            <a:r>
              <a:rPr lang="en-US" dirty="0"/>
              <a:t>SUBTITLE</a:t>
            </a:r>
          </a:p>
        </p:txBody>
      </p:sp>
      <p:sp>
        <p:nvSpPr>
          <p:cNvPr id="3" name="Picture Placeholder 2"/>
          <p:cNvSpPr>
            <a:spLocks noGrp="1"/>
          </p:cNvSpPr>
          <p:nvPr>
            <p:ph type="pic" sz="quarter" idx="13"/>
          </p:nvPr>
        </p:nvSpPr>
        <p:spPr>
          <a:xfrm>
            <a:off x="6699250" y="0"/>
            <a:ext cx="5489575" cy="6858000"/>
          </a:xfrm>
        </p:spPr>
        <p:txBody>
          <a:bodyPr/>
          <a:lstStyle/>
          <a:p>
            <a:r>
              <a:rPr lang="en-US"/>
              <a:t>Click icon to add picture</a:t>
            </a:r>
            <a:endParaRPr lang="en-US" dirty="0"/>
          </a:p>
        </p:txBody>
      </p:sp>
      <p:pic>
        <p:nvPicPr>
          <p:cNvPr id="4" name="Picture 3">
            <a:extLst>
              <a:ext uri="{FF2B5EF4-FFF2-40B4-BE49-F238E27FC236}">
                <a16:creationId xmlns:a16="http://schemas.microsoft.com/office/drawing/2014/main" id="{C203961B-70A5-48AB-B8C3-7A6BF4D0EEE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2638008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_7">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1F5BD8-5755-4649-A5A9-D795BACA36EE}"/>
              </a:ext>
            </a:extLst>
          </p:cNvPr>
          <p:cNvSpPr>
            <a:spLocks noGrp="1"/>
          </p:cNvSpPr>
          <p:nvPr>
            <p:ph type="title" hasCustomPrompt="1"/>
          </p:nvPr>
        </p:nvSpPr>
        <p:spPr>
          <a:xfrm>
            <a:off x="513643" y="1891456"/>
            <a:ext cx="7632313" cy="1306408"/>
          </a:xfrm>
        </p:spPr>
        <p:txBody>
          <a:bodyPr/>
          <a:lstStyle/>
          <a:p>
            <a:r>
              <a:rPr lang="en-US" dirty="0"/>
              <a:t>TITLE</a:t>
            </a:r>
            <a:endParaRPr lang="en-FI" dirty="0"/>
          </a:p>
        </p:txBody>
      </p:sp>
      <p:sp>
        <p:nvSpPr>
          <p:cNvPr id="14" name="Text Placeholder 4"/>
          <p:cNvSpPr>
            <a:spLocks noGrp="1"/>
          </p:cNvSpPr>
          <p:nvPr>
            <p:ph type="body" sz="quarter" idx="12" hasCustomPrompt="1"/>
          </p:nvPr>
        </p:nvSpPr>
        <p:spPr>
          <a:xfrm>
            <a:off x="513643" y="3153832"/>
            <a:ext cx="7632313" cy="1306408"/>
          </a:xfrm>
        </p:spPr>
        <p:txBody>
          <a:bodyPr anchor="t" anchorCtr="0">
            <a:noAutofit/>
          </a:bodyPr>
          <a:lstStyle>
            <a:lvl1pPr marL="0" indent="0">
              <a:buNone/>
              <a:defRPr sz="4000" b="1" i="0">
                <a:solidFill>
                  <a:srgbClr val="5A5A5A"/>
                </a:solidFill>
                <a:latin typeface="Arial"/>
                <a:cs typeface="Arial"/>
              </a:defRPr>
            </a:lvl1pPr>
          </a:lstStyle>
          <a:p>
            <a:pPr lvl="0"/>
            <a:r>
              <a:rPr lang="en-US" dirty="0"/>
              <a:t>SUBTITLE</a:t>
            </a:r>
          </a:p>
        </p:txBody>
      </p:sp>
      <p:pic>
        <p:nvPicPr>
          <p:cNvPr id="2" name="Picture 1">
            <a:extLst>
              <a:ext uri="{FF2B5EF4-FFF2-40B4-BE49-F238E27FC236}">
                <a16:creationId xmlns:a16="http://schemas.microsoft.com/office/drawing/2014/main" id="{43564701-8D11-43F9-977E-D13121B9204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605" y="5582914"/>
            <a:ext cx="1965964" cy="1048514"/>
          </a:xfrm>
          <a:prstGeom prst="rect">
            <a:avLst/>
          </a:prstGeom>
        </p:spPr>
      </p:pic>
    </p:spTree>
    <p:extLst>
      <p:ext uri="{BB962C8B-B14F-4D97-AF65-F5344CB8AC3E}">
        <p14:creationId xmlns:p14="http://schemas.microsoft.com/office/powerpoint/2010/main" val="381291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_8">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2E91DB-40C0-2A45-B643-F8FAF408C331}"/>
              </a:ext>
            </a:extLst>
          </p:cNvPr>
          <p:cNvSpPr>
            <a:spLocks noGrp="1"/>
          </p:cNvSpPr>
          <p:nvPr>
            <p:ph type="title" hasCustomPrompt="1"/>
          </p:nvPr>
        </p:nvSpPr>
        <p:spPr>
          <a:xfrm>
            <a:off x="6051886" y="1891456"/>
            <a:ext cx="5580769" cy="1306408"/>
          </a:xfrm>
        </p:spPr>
        <p:txBody>
          <a:bodyPr/>
          <a:lstStyle/>
          <a:p>
            <a:r>
              <a:rPr lang="en-US" dirty="0"/>
              <a:t>TITLE</a:t>
            </a:r>
            <a:endParaRPr lang="en-FI" dirty="0"/>
          </a:p>
        </p:txBody>
      </p:sp>
      <p:sp>
        <p:nvSpPr>
          <p:cNvPr id="16" name="Text Placeholder 4"/>
          <p:cNvSpPr>
            <a:spLocks noGrp="1"/>
          </p:cNvSpPr>
          <p:nvPr>
            <p:ph type="body" sz="quarter" idx="12" hasCustomPrompt="1"/>
          </p:nvPr>
        </p:nvSpPr>
        <p:spPr>
          <a:xfrm>
            <a:off x="6051886" y="3153832"/>
            <a:ext cx="5582039" cy="1306408"/>
          </a:xfrm>
        </p:spPr>
        <p:txBody>
          <a:bodyPr anchor="t" anchorCtr="0">
            <a:noAutofit/>
          </a:bodyPr>
          <a:lstStyle>
            <a:lvl1pPr marL="0" indent="0">
              <a:buNone/>
              <a:defRPr sz="4000" b="1" i="0">
                <a:solidFill>
                  <a:srgbClr val="5A5A5A"/>
                </a:solidFill>
                <a:latin typeface="Arial"/>
                <a:cs typeface="Arial"/>
              </a:defRPr>
            </a:lvl1pPr>
          </a:lstStyle>
          <a:p>
            <a:pPr lvl="0"/>
            <a:r>
              <a:rPr lang="en-US" dirty="0"/>
              <a:t>SUBTITLE</a:t>
            </a:r>
          </a:p>
        </p:txBody>
      </p:sp>
      <p:sp>
        <p:nvSpPr>
          <p:cNvPr id="7" name="Picture Placeholder 2"/>
          <p:cNvSpPr>
            <a:spLocks noGrp="1"/>
          </p:cNvSpPr>
          <p:nvPr>
            <p:ph type="pic" sz="quarter" idx="13"/>
          </p:nvPr>
        </p:nvSpPr>
        <p:spPr>
          <a:xfrm>
            <a:off x="0" y="0"/>
            <a:ext cx="5489575" cy="6858000"/>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8CE94DB7-B421-4BBD-932E-5AE09EFAC24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Tree>
    <p:extLst>
      <p:ext uri="{BB962C8B-B14F-4D97-AF65-F5344CB8AC3E}">
        <p14:creationId xmlns:p14="http://schemas.microsoft.com/office/powerpoint/2010/main" val="60334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_9">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47B53E-896C-8747-9BB8-4FDEA4D7593F}"/>
              </a:ext>
            </a:extLst>
          </p:cNvPr>
          <p:cNvSpPr>
            <a:spLocks noGrp="1"/>
          </p:cNvSpPr>
          <p:nvPr>
            <p:ph type="title" hasCustomPrompt="1"/>
          </p:nvPr>
        </p:nvSpPr>
        <p:spPr>
          <a:xfrm>
            <a:off x="6053156" y="1891456"/>
            <a:ext cx="5580769" cy="1306408"/>
          </a:xfrm>
        </p:spPr>
        <p:txBody>
          <a:bodyPr/>
          <a:lstStyle>
            <a:lvl1pPr>
              <a:defRPr>
                <a:solidFill>
                  <a:srgbClr val="FF5000"/>
                </a:solidFill>
              </a:defRPr>
            </a:lvl1pPr>
          </a:lstStyle>
          <a:p>
            <a:r>
              <a:rPr lang="en-US" dirty="0"/>
              <a:t>TITLE</a:t>
            </a:r>
            <a:endParaRPr lang="en-FI" dirty="0"/>
          </a:p>
        </p:txBody>
      </p:sp>
      <p:sp>
        <p:nvSpPr>
          <p:cNvPr id="15" name="Text Placeholder 4"/>
          <p:cNvSpPr>
            <a:spLocks noGrp="1"/>
          </p:cNvSpPr>
          <p:nvPr>
            <p:ph type="body" sz="quarter" idx="12" hasCustomPrompt="1"/>
          </p:nvPr>
        </p:nvSpPr>
        <p:spPr>
          <a:xfrm>
            <a:off x="6051886" y="3153832"/>
            <a:ext cx="5582039" cy="1306408"/>
          </a:xfrm>
        </p:spPr>
        <p:txBody>
          <a:bodyPr anchor="t" anchorCtr="0">
            <a:noAutofit/>
          </a:bodyPr>
          <a:lstStyle>
            <a:lvl1pPr marL="0" indent="0">
              <a:buNone/>
              <a:defRPr sz="4000" b="1" i="0">
                <a:solidFill>
                  <a:srgbClr val="5A5A5A"/>
                </a:solidFill>
                <a:latin typeface="Arial"/>
                <a:cs typeface="Arial"/>
              </a:defRPr>
            </a:lvl1pPr>
          </a:lstStyle>
          <a:p>
            <a:pPr lvl="0"/>
            <a:r>
              <a:rPr lang="en-US" dirty="0"/>
              <a:t>SUBTITLE</a:t>
            </a:r>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493543" cy="6858000"/>
          </a:xfrm>
          <a:prstGeom prst="rect">
            <a:avLst/>
          </a:prstGeom>
        </p:spPr>
      </p:pic>
      <p:pic>
        <p:nvPicPr>
          <p:cNvPr id="2" name="Picture 1">
            <a:extLst>
              <a:ext uri="{FF2B5EF4-FFF2-40B4-BE49-F238E27FC236}">
                <a16:creationId xmlns:a16="http://schemas.microsoft.com/office/drawing/2014/main" id="{7153D46E-2B33-4237-AD23-31B5FF31980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8924" y="5581543"/>
            <a:ext cx="1965964" cy="1048514"/>
          </a:xfrm>
          <a:prstGeom prst="rect">
            <a:avLst/>
          </a:prstGeom>
        </p:spPr>
      </p:pic>
    </p:spTree>
    <p:extLst>
      <p:ext uri="{BB962C8B-B14F-4D97-AF65-F5344CB8AC3E}">
        <p14:creationId xmlns:p14="http://schemas.microsoft.com/office/powerpoint/2010/main" val="171599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45936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31" r:id="rId28"/>
    <p:sldLayoutId id="2147483735" r:id="rId29"/>
    <p:sldLayoutId id="2147483751" r:id="rId30"/>
  </p:sldLayoutIdLst>
  <p:txStyles>
    <p:titleStyle>
      <a:lvl1pPr algn="l" defTabSz="457200" rtl="0" eaLnBrk="1" latinLnBrk="0" hangingPunct="1">
        <a:spcBef>
          <a:spcPct val="0"/>
        </a:spcBef>
        <a:buNone/>
        <a:defRPr sz="4000" b="1" i="0" kern="1200">
          <a:solidFill>
            <a:srgbClr val="FF50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ln>
            <a:noFill/>
          </a:ln>
          <a:solidFill>
            <a:srgbClr val="53565A"/>
          </a:solidFill>
          <a:latin typeface="Arial"/>
          <a:ea typeface="+mn-ea"/>
          <a:cs typeface="Arial"/>
        </a:defRPr>
      </a:lvl1pPr>
      <a:lvl2pPr marL="742950" indent="-285750" algn="l" defTabSz="457200" rtl="0" eaLnBrk="1" latinLnBrk="0" hangingPunct="1">
        <a:spcBef>
          <a:spcPct val="20000"/>
        </a:spcBef>
        <a:buFont typeface="Arial"/>
        <a:buChar char="–"/>
        <a:defRPr sz="2800" kern="1200">
          <a:ln>
            <a:noFill/>
          </a:ln>
          <a:solidFill>
            <a:srgbClr val="53565A"/>
          </a:solidFill>
          <a:latin typeface="Arial"/>
          <a:ea typeface="+mn-ea"/>
          <a:cs typeface="Arial"/>
        </a:defRPr>
      </a:lvl2pPr>
      <a:lvl3pPr marL="1143000" indent="-228600" algn="l" defTabSz="457200" rtl="0" eaLnBrk="1" latinLnBrk="0" hangingPunct="1">
        <a:spcBef>
          <a:spcPct val="20000"/>
        </a:spcBef>
        <a:buFont typeface="Arial"/>
        <a:buChar char="•"/>
        <a:defRPr sz="2400" kern="1200">
          <a:ln>
            <a:noFill/>
          </a:ln>
          <a:solidFill>
            <a:srgbClr val="53565A"/>
          </a:solidFill>
          <a:latin typeface="Arial"/>
          <a:ea typeface="+mn-ea"/>
          <a:cs typeface="Arial"/>
        </a:defRPr>
      </a:lvl3pPr>
      <a:lvl4pPr marL="1600200" indent="-228600" algn="l" defTabSz="457200" rtl="0" eaLnBrk="1" latinLnBrk="0" hangingPunct="1">
        <a:spcBef>
          <a:spcPct val="20000"/>
        </a:spcBef>
        <a:buFont typeface="Arial"/>
        <a:buChar char="–"/>
        <a:defRPr sz="2000" kern="1200">
          <a:ln>
            <a:noFill/>
          </a:ln>
          <a:solidFill>
            <a:srgbClr val="53565A"/>
          </a:solidFill>
          <a:latin typeface="Arial"/>
          <a:ea typeface="+mn-ea"/>
          <a:cs typeface="Arial"/>
        </a:defRPr>
      </a:lvl4pPr>
      <a:lvl5pPr marL="2057400" indent="-228600" algn="l" defTabSz="457200" rtl="0" eaLnBrk="1" latinLnBrk="0" hangingPunct="1">
        <a:spcBef>
          <a:spcPct val="20000"/>
        </a:spcBef>
        <a:buFont typeface="Arial"/>
        <a:buChar char="»"/>
        <a:defRPr sz="2000" kern="1200">
          <a:ln>
            <a:noFill/>
          </a:ln>
          <a:solidFill>
            <a:srgbClr val="5356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mailto:petteri.vakiparta@tamk.fi" TargetMode="External"/><Relationship Id="rId2" Type="http://schemas.openxmlformats.org/officeDocument/2006/relationships/hyperlink" Target="mailto:satu.hakanen@metropolia.fi" TargetMode="External"/><Relationship Id="rId1" Type="http://schemas.openxmlformats.org/officeDocument/2006/relationships/slideLayout" Target="../slideLayouts/slideLayout27.xml"/><Relationship Id="rId4" Type="http://schemas.openxmlformats.org/officeDocument/2006/relationships/hyperlink" Target="https://elomake.metropolia.fi/lomakkeet/41536/lomake.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valtioneuvosto.fi/hallitukset/hallitusohjelma#/"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B09B-DDDB-3A49-A315-A15EFD4F854D}"/>
              </a:ext>
            </a:extLst>
          </p:cNvPr>
          <p:cNvSpPr>
            <a:spLocks noGrp="1"/>
          </p:cNvSpPr>
          <p:nvPr>
            <p:ph type="title"/>
          </p:nvPr>
        </p:nvSpPr>
        <p:spPr>
          <a:xfrm>
            <a:off x="422787" y="3539613"/>
            <a:ext cx="11242735" cy="1452549"/>
          </a:xfrm>
        </p:spPr>
        <p:txBody>
          <a:bodyPr/>
          <a:lstStyle/>
          <a:p>
            <a:r>
              <a:rPr lang="fi-FI" dirty="0"/>
              <a:t>Varhaiskasvatuksen YAMK -koulutus – mitä edellyttää, millaisin yhteistyömuodoin?</a:t>
            </a:r>
            <a:br>
              <a:rPr lang="fi-FI" dirty="0"/>
            </a:br>
            <a:r>
              <a:rPr lang="fi-FI" sz="2400" dirty="0"/>
              <a:t>Lehtori Satu Hakanen, Metropolia AMK</a:t>
            </a:r>
            <a:br>
              <a:rPr lang="fi-FI" sz="2400" dirty="0"/>
            </a:br>
            <a:r>
              <a:rPr lang="fi-FI" sz="2400" dirty="0"/>
              <a:t>SOAMK Varhaiskasvatusverkoston puheenjohtaja</a:t>
            </a:r>
            <a:br>
              <a:rPr lang="fi-FI" sz="2400" dirty="0"/>
            </a:br>
            <a:r>
              <a:rPr lang="fi-FI" sz="2400" dirty="0"/>
              <a:t>13.12.2024 SOAMK/koulutusjohdon ja työvaliokunnan kokous</a:t>
            </a:r>
            <a:endParaRPr lang="en-FI" sz="2400" dirty="0"/>
          </a:p>
        </p:txBody>
      </p:sp>
    </p:spTree>
    <p:extLst>
      <p:ext uri="{BB962C8B-B14F-4D97-AF65-F5344CB8AC3E}">
        <p14:creationId xmlns:p14="http://schemas.microsoft.com/office/powerpoint/2010/main" val="1395554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5F18-A235-4461-B8DD-97212B9A002D}"/>
              </a:ext>
            </a:extLst>
          </p:cNvPr>
          <p:cNvSpPr>
            <a:spLocks noGrp="1"/>
          </p:cNvSpPr>
          <p:nvPr>
            <p:ph type="title"/>
          </p:nvPr>
        </p:nvSpPr>
        <p:spPr>
          <a:xfrm>
            <a:off x="845575" y="451274"/>
            <a:ext cx="5618150" cy="935074"/>
          </a:xfrm>
        </p:spPr>
        <p:txBody>
          <a:bodyPr>
            <a:normAutofit fontScale="90000"/>
          </a:bodyPr>
          <a:lstStyle/>
          <a:p>
            <a:r>
              <a:rPr lang="fi-FI" dirty="0"/>
              <a:t>Keskustelu aiheesta tärkeää tutkinnoissa</a:t>
            </a:r>
          </a:p>
        </p:txBody>
      </p:sp>
      <p:sp>
        <p:nvSpPr>
          <p:cNvPr id="3" name="Content Placeholder 2">
            <a:extLst>
              <a:ext uri="{FF2B5EF4-FFF2-40B4-BE49-F238E27FC236}">
                <a16:creationId xmlns:a16="http://schemas.microsoft.com/office/drawing/2014/main" id="{8C6F4C65-1970-4F89-84A1-A9E2E0583053}"/>
              </a:ext>
            </a:extLst>
          </p:cNvPr>
          <p:cNvSpPr>
            <a:spLocks noGrp="1"/>
          </p:cNvSpPr>
          <p:nvPr>
            <p:ph idx="1"/>
          </p:nvPr>
        </p:nvSpPr>
        <p:spPr>
          <a:xfrm>
            <a:off x="776748" y="1563329"/>
            <a:ext cx="9753599" cy="4178709"/>
          </a:xfrm>
        </p:spPr>
        <p:txBody>
          <a:bodyPr/>
          <a:lstStyle/>
          <a:p>
            <a:pPr marL="285750" indent="-285750">
              <a:buFont typeface="Arial" panose="020B0604020202020204" pitchFamily="34" charset="0"/>
              <a:buChar char="•"/>
            </a:pPr>
            <a:r>
              <a:rPr lang="fi-FI" sz="1600" dirty="0"/>
              <a:t>On tärkeä käydä keskustelua siitä, millaiseen sosiaalialaan liittyvään YAMK-tutkintoon varhaiskasvatuksen opinnot sopivat. Monessa ammattikorkeakoulussa ei ole suoraan vain sosiaalialan YAMK-tutkintoa, vaan ne ovat monialaisempia kuten sote-alan johtamisen YAMK-tutkinto. Opiskelija voi suuntautua varhaiskasvatukseen YAMK-tutkinnossa, jos hänellä on varhaiskasvatuksen sosionomin kelpoisuus eli sosionomi AMK-tutkinto, joka sisältää varhaiskasvatuslain edellyttämät varhaiskasvatuksen ja sosiaalipedagogiikan opinnot vähintään 60 op.</a:t>
            </a:r>
          </a:p>
          <a:p>
            <a:pPr marL="285750" indent="-285750">
              <a:buFont typeface="Arial" panose="020B0604020202020204" pitchFamily="34" charset="0"/>
              <a:buChar char="•"/>
            </a:pPr>
            <a:r>
              <a:rPr lang="fi-FI" sz="1600" dirty="0"/>
              <a:t>Toimeenpanoon liittyy tietysti runsaasti erilaisia yksityiskohtia kuten siirtymäsäännöksiin ja nykyisten YAMK-tutkinnon suorittaneiden mahdollisuuksista hankkia kelpoisuus. Mitä enemmän näitä asioita voidaan miettiä jo ammattikorkeakoulujen ja sieltä valmistuneiden näkökulmasta ennakkoon se parantaa mahdollisuuksia vaikuttaa lainsäädännön lopputulokseen.  </a:t>
            </a:r>
          </a:p>
          <a:p>
            <a:pPr marL="285750" indent="-285750">
              <a:buFont typeface="Arial" panose="020B0604020202020204" pitchFamily="34" charset="0"/>
              <a:buChar char="•"/>
            </a:pPr>
            <a:r>
              <a:rPr lang="fi-FI" sz="1600" dirty="0"/>
              <a:t>Valtakunnallinen ammattikorkeakoulujen varhaiskasvatusverkosto valmistelee vuoden 2024 aikana OPS-suosituksen näihin varhaiskasvatuksen opintoihin, jotka sisällytetään YAMK-tutkintoon. Kuulemme tässä työskentelyssä myös YAMK-tutkinnosta vastaavia ja siellä opettavia. </a:t>
            </a:r>
          </a:p>
          <a:p>
            <a:pPr marL="285750" indent="-285750">
              <a:buFont typeface="Arial" panose="020B0604020202020204" pitchFamily="34" charset="0"/>
              <a:buChar char="•"/>
            </a:pPr>
            <a:r>
              <a:rPr lang="fi-FI" sz="1600" dirty="0"/>
              <a:t>YAMK-tutkinnoille lähetetty tiedote asiasta</a:t>
            </a:r>
          </a:p>
          <a:p>
            <a:endParaRPr lang="fi-FI" dirty="0"/>
          </a:p>
        </p:txBody>
      </p:sp>
    </p:spTree>
    <p:extLst>
      <p:ext uri="{BB962C8B-B14F-4D97-AF65-F5344CB8AC3E}">
        <p14:creationId xmlns:p14="http://schemas.microsoft.com/office/powerpoint/2010/main" val="78489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772A-DA74-4692-8AC3-7E5DDF8983B3}"/>
              </a:ext>
            </a:extLst>
          </p:cNvPr>
          <p:cNvSpPr>
            <a:spLocks noGrp="1"/>
          </p:cNvSpPr>
          <p:nvPr>
            <p:ph type="title"/>
          </p:nvPr>
        </p:nvSpPr>
        <p:spPr>
          <a:xfrm>
            <a:off x="7305367" y="580103"/>
            <a:ext cx="4699820" cy="4876800"/>
          </a:xfrm>
        </p:spPr>
        <p:txBody>
          <a:bodyPr>
            <a:noAutofit/>
          </a:bodyPr>
          <a:lstStyle/>
          <a:p>
            <a:r>
              <a:rPr lang="fi-FI" sz="1600" dirty="0"/>
              <a:t>Aiheeseen liittyvät kysymykset varhaiskasvatusverkoston </a:t>
            </a:r>
            <a:r>
              <a:rPr lang="fi-FI" sz="1600" dirty="0" err="1"/>
              <a:t>puheenohtajistolle</a:t>
            </a:r>
            <a:r>
              <a:rPr lang="fi-FI" sz="1600" dirty="0"/>
              <a:t> </a:t>
            </a:r>
            <a:br>
              <a:rPr lang="fi-FI" sz="1600" dirty="0"/>
            </a:br>
            <a:r>
              <a:rPr lang="fi-FI" sz="1600" dirty="0">
                <a:hlinkClick r:id="rId2"/>
              </a:rPr>
              <a:t>satu.hakanen@metropolia.fi</a:t>
            </a:r>
            <a:br>
              <a:rPr lang="fi-FI" sz="1600" dirty="0"/>
            </a:br>
            <a:r>
              <a:rPr lang="fi-FI" sz="1600" dirty="0">
                <a:hlinkClick r:id="rId3"/>
              </a:rPr>
              <a:t>petteri.vakiparta@tamk.fi</a:t>
            </a:r>
            <a:br>
              <a:rPr lang="fi-FI" sz="1600" dirty="0"/>
            </a:br>
            <a:br>
              <a:rPr lang="fi-FI" sz="1600" dirty="0"/>
            </a:br>
            <a:r>
              <a:rPr lang="fi-FI" sz="1600" dirty="0"/>
              <a:t>Varhaiskasvatusverkoston seuraava kokous Metropoliassa 9.4. ja iltapäivällä seminaari klo 13-15 aiheesta ”Yhdessä hyvinvoivan lapsen asialla varhaiskasvatuksessa”, joka on avoin kaikille varhaiskasvatuksesta kiinnostuneille, tervetuloa! Puheenvuoroja pitää ainakin Kuntaliiton kehittämispäällikkö Jarkko Lahtinen, </a:t>
            </a:r>
            <a:r>
              <a:rPr lang="fi-FI" sz="1600" dirty="0" err="1"/>
              <a:t>Karvin</a:t>
            </a:r>
            <a:r>
              <a:rPr lang="fi-FI" sz="1600" dirty="0"/>
              <a:t> arviointiasiantuntija Tuomas Sarkkinen.</a:t>
            </a:r>
            <a:br>
              <a:rPr lang="fi-FI" sz="1600" dirty="0"/>
            </a:br>
            <a:br>
              <a:rPr lang="fi-FI" sz="1600" dirty="0"/>
            </a:br>
            <a:r>
              <a:rPr lang="fi-FI" sz="1600" dirty="0"/>
              <a:t>Ilmoittautuminen:  </a:t>
            </a:r>
            <a:br>
              <a:rPr lang="fi-FI" sz="1600" dirty="0"/>
            </a:br>
            <a:r>
              <a:rPr lang="fi-FI" sz="1600" dirty="0">
                <a:hlinkClick r:id="rId4"/>
              </a:rPr>
              <a:t>https://elomake.metropolia.fi/lomakkeet/41536/lomake.html</a:t>
            </a:r>
            <a:br>
              <a:rPr lang="fi-FI" sz="1600" dirty="0"/>
            </a:br>
            <a:endParaRPr lang="fi-FI" sz="1600" dirty="0"/>
          </a:p>
        </p:txBody>
      </p:sp>
    </p:spTree>
    <p:extLst>
      <p:ext uri="{BB962C8B-B14F-4D97-AF65-F5344CB8AC3E}">
        <p14:creationId xmlns:p14="http://schemas.microsoft.com/office/powerpoint/2010/main" val="289498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9CE6-4FA7-AD48-9EEF-E850DC2D8588}"/>
              </a:ext>
            </a:extLst>
          </p:cNvPr>
          <p:cNvSpPr>
            <a:spLocks noGrp="1"/>
          </p:cNvSpPr>
          <p:nvPr>
            <p:ph type="title"/>
          </p:nvPr>
        </p:nvSpPr>
        <p:spPr/>
        <p:txBody>
          <a:bodyPr/>
          <a:lstStyle/>
          <a:p>
            <a:r>
              <a:rPr lang="fi-FI" dirty="0"/>
              <a:t>Lähteet</a:t>
            </a:r>
            <a:endParaRPr lang="en-FI" dirty="0"/>
          </a:p>
        </p:txBody>
      </p:sp>
      <p:sp>
        <p:nvSpPr>
          <p:cNvPr id="3" name="Content Placeholder 2">
            <a:extLst>
              <a:ext uri="{FF2B5EF4-FFF2-40B4-BE49-F238E27FC236}">
                <a16:creationId xmlns:a16="http://schemas.microsoft.com/office/drawing/2014/main" id="{3CD197CA-DF5D-A24F-8C3A-4581707DA020}"/>
              </a:ext>
            </a:extLst>
          </p:cNvPr>
          <p:cNvSpPr>
            <a:spLocks noGrp="1"/>
          </p:cNvSpPr>
          <p:nvPr>
            <p:ph idx="1"/>
          </p:nvPr>
        </p:nvSpPr>
        <p:spPr/>
        <p:txBody>
          <a:bodyPr/>
          <a:lstStyle/>
          <a:p>
            <a:r>
              <a:rPr lang="fi-FI" dirty="0"/>
              <a:t>Vahva ja välittävä Suomi Pääministeri Petteri </a:t>
            </a:r>
            <a:r>
              <a:rPr lang="fi-FI" dirty="0" err="1"/>
              <a:t>Orpon</a:t>
            </a:r>
            <a:r>
              <a:rPr lang="fi-FI" dirty="0"/>
              <a:t> hallituksen ohjelma 20.6.2023 </a:t>
            </a:r>
            <a:r>
              <a:rPr lang="fi-FI" dirty="0">
                <a:hlinkClick r:id="rId3"/>
              </a:rPr>
              <a:t>https://valtioneuvosto.fi/hallitukset/hallitusohjelma#/</a:t>
            </a:r>
            <a:endParaRPr lang="fi-FI" dirty="0"/>
          </a:p>
          <a:p>
            <a:r>
              <a:rPr lang="fi-FI" dirty="0"/>
              <a:t>Kohdasta Osaava Suomi, 5.1 Oppimisen perusasiat kuntoon.</a:t>
            </a:r>
          </a:p>
          <a:p>
            <a:endParaRPr lang="en-FI" dirty="0"/>
          </a:p>
        </p:txBody>
      </p:sp>
    </p:spTree>
    <p:extLst>
      <p:ext uri="{BB962C8B-B14F-4D97-AF65-F5344CB8AC3E}">
        <p14:creationId xmlns:p14="http://schemas.microsoft.com/office/powerpoint/2010/main" val="246597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412C49-BBC1-764D-B4F1-59837779C062}"/>
              </a:ext>
            </a:extLst>
          </p:cNvPr>
          <p:cNvSpPr>
            <a:spLocks noGrp="1"/>
          </p:cNvSpPr>
          <p:nvPr>
            <p:ph type="title"/>
          </p:nvPr>
        </p:nvSpPr>
        <p:spPr>
          <a:xfrm>
            <a:off x="513643" y="1891456"/>
            <a:ext cx="10803286" cy="1306408"/>
          </a:xfrm>
        </p:spPr>
        <p:txBody>
          <a:bodyPr>
            <a:noAutofit/>
          </a:bodyPr>
          <a:lstStyle/>
          <a:p>
            <a:r>
              <a:rPr lang="fi-FI" sz="3600" dirty="0"/>
              <a:t>Hallitusohjelmakirjaus</a:t>
            </a:r>
            <a:br>
              <a:rPr lang="fi-FI" sz="3600" dirty="0"/>
            </a:br>
            <a:r>
              <a:rPr lang="fi-FI" sz="2400" dirty="0"/>
              <a:t> </a:t>
            </a:r>
            <a:br>
              <a:rPr lang="fi-FI" sz="2400" dirty="0"/>
            </a:br>
            <a:r>
              <a:rPr lang="fi-FI" sz="2400" dirty="0" err="1"/>
              <a:t>Orpon</a:t>
            </a:r>
            <a:r>
              <a:rPr lang="fi-FI" sz="2400" dirty="0"/>
              <a:t> hallitusohjelmassa (2023)) on kirjauksia varhaiskasvatuksen kehittämisestä. </a:t>
            </a:r>
            <a:br>
              <a:rPr lang="fi-FI" sz="2400" dirty="0"/>
            </a:br>
            <a:r>
              <a:rPr lang="fi-FI" sz="2400" dirty="0"/>
              <a:t>Kohdasta Osaava Suomi, 5.1 Oppimisen perusasiat kuntoon, Varhaiskasvatus.</a:t>
            </a:r>
            <a:endParaRPr lang="en-FI" sz="2400" dirty="0"/>
          </a:p>
        </p:txBody>
      </p:sp>
      <p:sp>
        <p:nvSpPr>
          <p:cNvPr id="2" name="Text Placeholder 1">
            <a:extLst>
              <a:ext uri="{FF2B5EF4-FFF2-40B4-BE49-F238E27FC236}">
                <a16:creationId xmlns:a16="http://schemas.microsoft.com/office/drawing/2014/main" id="{D91BF1AC-8D6C-DE4A-B817-D03B145E2AEC}"/>
              </a:ext>
            </a:extLst>
          </p:cNvPr>
          <p:cNvSpPr>
            <a:spLocks noGrp="1"/>
          </p:cNvSpPr>
          <p:nvPr>
            <p:ph type="body" sz="quarter" idx="12"/>
          </p:nvPr>
        </p:nvSpPr>
        <p:spPr>
          <a:xfrm>
            <a:off x="513642" y="3429000"/>
            <a:ext cx="11161539" cy="2283542"/>
          </a:xfrm>
        </p:spPr>
        <p:txBody>
          <a:bodyPr/>
          <a:lstStyle/>
          <a:p>
            <a:r>
              <a:rPr lang="fi-FI" sz="2400" i="1" dirty="0"/>
              <a:t>”Hallitus selkiyttää sosionomien roolia varhaiskasvatuksessa ja lisää varhaiskasvatuksen sosionomien koulutusta. </a:t>
            </a:r>
          </a:p>
          <a:p>
            <a:r>
              <a:rPr lang="fi-FI" sz="2400" i="1" dirty="0"/>
              <a:t>Varhaiskasvatuksen johtajan tehtävässä toimiminen mahdollistetaan myös varhaiskasvatuksen sosionomi YAMK-tutkinnolla huolehtien riittävästä pedagogisesta ja didaktisesta osaamisesta.” </a:t>
            </a:r>
            <a:endParaRPr lang="en-FI" sz="2400" i="1" dirty="0"/>
          </a:p>
        </p:txBody>
      </p:sp>
    </p:spTree>
    <p:extLst>
      <p:ext uri="{BB962C8B-B14F-4D97-AF65-F5344CB8AC3E}">
        <p14:creationId xmlns:p14="http://schemas.microsoft.com/office/powerpoint/2010/main" val="94044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E30F-D1EC-4A10-B14A-15FD460A5F49}"/>
              </a:ext>
            </a:extLst>
          </p:cNvPr>
          <p:cNvSpPr>
            <a:spLocks noGrp="1"/>
          </p:cNvSpPr>
          <p:nvPr>
            <p:ph type="title"/>
          </p:nvPr>
        </p:nvSpPr>
        <p:spPr/>
        <p:txBody>
          <a:bodyPr/>
          <a:lstStyle/>
          <a:p>
            <a:r>
              <a:rPr lang="fi-FI" dirty="0"/>
              <a:t>Mitä tarkoittaa?</a:t>
            </a:r>
          </a:p>
        </p:txBody>
      </p:sp>
      <p:sp>
        <p:nvSpPr>
          <p:cNvPr id="3" name="Content Placeholder 2">
            <a:extLst>
              <a:ext uri="{FF2B5EF4-FFF2-40B4-BE49-F238E27FC236}">
                <a16:creationId xmlns:a16="http://schemas.microsoft.com/office/drawing/2014/main" id="{846CB03B-78E9-4931-8ECA-1D0447A3D049}"/>
              </a:ext>
            </a:extLst>
          </p:cNvPr>
          <p:cNvSpPr>
            <a:spLocks noGrp="1"/>
          </p:cNvSpPr>
          <p:nvPr>
            <p:ph idx="1"/>
          </p:nvPr>
        </p:nvSpPr>
        <p:spPr>
          <a:xfrm>
            <a:off x="992953" y="2183389"/>
            <a:ext cx="9118606" cy="3047371"/>
          </a:xfrm>
        </p:spPr>
        <p:txBody>
          <a:bodyPr/>
          <a:lstStyle/>
          <a:p>
            <a:r>
              <a:rPr lang="fi-FI" b="1" dirty="0">
                <a:solidFill>
                  <a:srgbClr val="FFC000"/>
                </a:solidFill>
              </a:rPr>
              <a:t>Varhaiskasvatuksen johtajan </a:t>
            </a:r>
            <a:r>
              <a:rPr lang="fi-FI" b="1" dirty="0"/>
              <a:t>tehtävässä toimiminen mahdollistetaan myös </a:t>
            </a:r>
            <a:r>
              <a:rPr lang="fi-FI" b="1" dirty="0">
                <a:solidFill>
                  <a:srgbClr val="FFC000"/>
                </a:solidFill>
              </a:rPr>
              <a:t>varhaiskasvatuksen sosionomi YAMK-tutkinnolla </a:t>
            </a:r>
            <a:r>
              <a:rPr lang="fi-FI" b="1" dirty="0"/>
              <a:t>huolehtien </a:t>
            </a:r>
            <a:r>
              <a:rPr lang="fi-FI" b="1" dirty="0">
                <a:solidFill>
                  <a:srgbClr val="FFC000"/>
                </a:solidFill>
              </a:rPr>
              <a:t>riittävästä pedagogisesta ja didaktisesta osaamisesta.” </a:t>
            </a:r>
          </a:p>
          <a:p>
            <a:endParaRPr lang="fi-FI" dirty="0"/>
          </a:p>
        </p:txBody>
      </p:sp>
    </p:spTree>
    <p:extLst>
      <p:ext uri="{BB962C8B-B14F-4D97-AF65-F5344CB8AC3E}">
        <p14:creationId xmlns:p14="http://schemas.microsoft.com/office/powerpoint/2010/main" val="224715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4DFE-AE9E-4563-8F16-E43C0A9F89D3}"/>
              </a:ext>
            </a:extLst>
          </p:cNvPr>
          <p:cNvSpPr>
            <a:spLocks noGrp="1"/>
          </p:cNvSpPr>
          <p:nvPr>
            <p:ph type="title"/>
          </p:nvPr>
        </p:nvSpPr>
        <p:spPr>
          <a:xfrm>
            <a:off x="757084" y="529931"/>
            <a:ext cx="9783097" cy="1928134"/>
          </a:xfrm>
        </p:spPr>
        <p:txBody>
          <a:bodyPr>
            <a:normAutofit fontScale="90000"/>
          </a:bodyPr>
          <a:lstStyle/>
          <a:p>
            <a:br>
              <a:rPr lang="fi-FI" sz="1800" dirty="0"/>
            </a:br>
            <a:br>
              <a:rPr lang="fi-FI" sz="1800" dirty="0"/>
            </a:br>
            <a:br>
              <a:rPr lang="fi-FI" sz="1800" dirty="0"/>
            </a:br>
            <a:r>
              <a:rPr lang="fi-FI" sz="3100" dirty="0"/>
              <a:t>Järjestöjen esitys päiväkodin johtajan kelpoisuuden laajentamisesta</a:t>
            </a:r>
            <a:br>
              <a:rPr lang="fi-FI" sz="1800" dirty="0"/>
            </a:br>
            <a:br>
              <a:rPr lang="fi-FI" dirty="0"/>
            </a:br>
            <a:br>
              <a:rPr lang="fi-FI" dirty="0"/>
            </a:br>
            <a:endParaRPr lang="fi-FI" dirty="0"/>
          </a:p>
        </p:txBody>
      </p:sp>
      <p:sp>
        <p:nvSpPr>
          <p:cNvPr id="3" name="Content Placeholder 2">
            <a:extLst>
              <a:ext uri="{FF2B5EF4-FFF2-40B4-BE49-F238E27FC236}">
                <a16:creationId xmlns:a16="http://schemas.microsoft.com/office/drawing/2014/main" id="{FE3EE676-82A0-46BF-933E-0DFC2AF5B0DA}"/>
              </a:ext>
            </a:extLst>
          </p:cNvPr>
          <p:cNvSpPr>
            <a:spLocks noGrp="1"/>
          </p:cNvSpPr>
          <p:nvPr>
            <p:ph idx="1"/>
          </p:nvPr>
        </p:nvSpPr>
        <p:spPr>
          <a:xfrm>
            <a:off x="1179871" y="1268361"/>
            <a:ext cx="9360310" cy="4630993"/>
          </a:xfrm>
        </p:spPr>
        <p:txBody>
          <a:bodyPr/>
          <a:lstStyle/>
          <a:p>
            <a:r>
              <a:rPr lang="fi-FI" sz="2000" dirty="0" err="1"/>
              <a:t>Arene</a:t>
            </a:r>
            <a:r>
              <a:rPr lang="fi-FI" sz="2000" dirty="0"/>
              <a:t>, KT, Kuntaliitto, Talentia ovat ottaneet kantaa asian puolesta ja SOAMK varhaiskasvatusverkosto tehnyt yhteistyötä </a:t>
            </a:r>
            <a:r>
              <a:rPr lang="fi-FI" sz="2000" dirty="0" err="1"/>
              <a:t>Arenen</a:t>
            </a:r>
            <a:r>
              <a:rPr lang="fi-FI" sz="2000" dirty="0"/>
              <a:t> kanssa. </a:t>
            </a:r>
          </a:p>
          <a:p>
            <a:endParaRPr lang="fi-FI" sz="2000" dirty="0"/>
          </a:p>
          <a:p>
            <a:r>
              <a:rPr lang="fi-FI" sz="2000" dirty="0"/>
              <a:t>”Hallitusohjelma laitettava ripeästi toimeen myös varhaiskasvatuksen sosionomien osalta – järjestöjen esitys päiväkodin johtajan kelpoisuuden laajentamisesta” </a:t>
            </a:r>
            <a:br>
              <a:rPr lang="fi-FI" sz="2000" dirty="0"/>
            </a:br>
            <a:endParaRPr lang="fi-FI" sz="2000" dirty="0"/>
          </a:p>
          <a:p>
            <a:r>
              <a:rPr lang="fi-FI" sz="2000" dirty="0"/>
              <a:t>Tarvetta on: </a:t>
            </a:r>
          </a:p>
          <a:p>
            <a:r>
              <a:rPr lang="fi-FI" sz="2000" dirty="0"/>
              <a:t>Maisterit eivät yksin riitä kattamaan kaikkia päiväkodinjohtajan vakansseja edes vuoteen 2030 mennessä. Suomen kuusi suurinta kaupunkia ovat keväällä 2023 julkaisemassaan tiedotteessa todenneet: ”Maistereita on kymmenesosa johtajista nykyisin. Siksi varhaiskasvatusjohtajat vaativat, että myös sosionomien pääsy johtajaksi pitää säilyttää hyväksymällä myös ylempi ammattikorkeakoulututkinto.” -&gt; Hallitusohjelman kirjaus sosionomien aseman parantumisesta varhaiskasvatuksessa on jo nyt vaikuttanut myönteisesti opintojen vetovoimaan. </a:t>
            </a:r>
          </a:p>
        </p:txBody>
      </p:sp>
    </p:spTree>
    <p:extLst>
      <p:ext uri="{BB962C8B-B14F-4D97-AF65-F5344CB8AC3E}">
        <p14:creationId xmlns:p14="http://schemas.microsoft.com/office/powerpoint/2010/main" val="1332828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573B-A0D1-4F55-9424-F5112C90D0AF}"/>
              </a:ext>
            </a:extLst>
          </p:cNvPr>
          <p:cNvSpPr>
            <a:spLocks noGrp="1"/>
          </p:cNvSpPr>
          <p:nvPr>
            <p:ph type="title"/>
          </p:nvPr>
        </p:nvSpPr>
        <p:spPr>
          <a:xfrm>
            <a:off x="992953" y="529932"/>
            <a:ext cx="5470771" cy="866250"/>
          </a:xfrm>
        </p:spPr>
        <p:txBody>
          <a:bodyPr>
            <a:normAutofit fontScale="90000"/>
          </a:bodyPr>
          <a:lstStyle/>
          <a:p>
            <a:r>
              <a:rPr lang="fi-FI" dirty="0"/>
              <a:t>Hallitusohjelmakirjaus toteutuu?</a:t>
            </a:r>
          </a:p>
        </p:txBody>
      </p:sp>
      <p:sp>
        <p:nvSpPr>
          <p:cNvPr id="3" name="Content Placeholder 2">
            <a:extLst>
              <a:ext uri="{FF2B5EF4-FFF2-40B4-BE49-F238E27FC236}">
                <a16:creationId xmlns:a16="http://schemas.microsoft.com/office/drawing/2014/main" id="{E57E0287-50C2-4810-B293-59A7015F3271}"/>
              </a:ext>
            </a:extLst>
          </p:cNvPr>
          <p:cNvSpPr>
            <a:spLocks noGrp="1"/>
          </p:cNvSpPr>
          <p:nvPr>
            <p:ph idx="1"/>
          </p:nvPr>
        </p:nvSpPr>
        <p:spPr>
          <a:xfrm>
            <a:off x="806245" y="1553497"/>
            <a:ext cx="9507794" cy="3569781"/>
          </a:xfrm>
        </p:spPr>
        <p:txBody>
          <a:bodyPr/>
          <a:lstStyle/>
          <a:p>
            <a:r>
              <a:rPr lang="fi-FI" dirty="0"/>
              <a:t>Yhteisen viestin (</a:t>
            </a:r>
            <a:r>
              <a:rPr lang="fi-FI" dirty="0" err="1"/>
              <a:t>Arene</a:t>
            </a:r>
            <a:r>
              <a:rPr lang="fi-FI" dirty="0"/>
              <a:t>, KT, Kuntaliitto, Talentia) kanssa on tavattu sekä virkamies- että poliittista johtoa </a:t>
            </a:r>
            <a:r>
              <a:rPr lang="fi-FI" dirty="0" err="1"/>
              <a:t>OKM:ssä</a:t>
            </a:r>
            <a:r>
              <a:rPr lang="fi-FI" dirty="0"/>
              <a:t>. </a:t>
            </a:r>
            <a:r>
              <a:rPr lang="fi-FI" dirty="0" err="1"/>
              <a:t>Arenen</a:t>
            </a:r>
            <a:r>
              <a:rPr lang="fi-FI" dirty="0"/>
              <a:t> toiminnanjohtaja Ida Mielityinen tapasi Opetusministeri Anna-Maja Henrikssonin valtiosihteeri Mikaela Nylanderia loppuvuodesta 2023 ja häneltä poliittisen tahdon viesti oli selvä, eli </a:t>
            </a:r>
            <a:r>
              <a:rPr lang="fi-FI" dirty="0" err="1"/>
              <a:t>HO:n</a:t>
            </a:r>
            <a:r>
              <a:rPr lang="fi-FI" dirty="0"/>
              <a:t> kirjaus ”Varhaiskasvatuksen johtajan tehtävässä toimiminen mahdollistetaan myös varhaiskasvatuksen sosionomi YAMK-tutkinnolla huolehtien riittävästä pedagogisesta ja didaktisesta osaamisesta.”, toimeenpannaan hallituksen toimesta ja valmistelu aloitetaan niin pian kuin mahdollista. Myös hallituspuolue Kokoomus on sitoutunut asian viemisestä eteenpäin. </a:t>
            </a:r>
          </a:p>
          <a:p>
            <a:r>
              <a:rPr lang="fi-FI" dirty="0"/>
              <a:t>			-&gt; Seurataan!</a:t>
            </a:r>
          </a:p>
        </p:txBody>
      </p:sp>
    </p:spTree>
    <p:extLst>
      <p:ext uri="{BB962C8B-B14F-4D97-AF65-F5344CB8AC3E}">
        <p14:creationId xmlns:p14="http://schemas.microsoft.com/office/powerpoint/2010/main" val="363327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ACDD-0313-4F1C-9304-BC253EFAFDC2}"/>
              </a:ext>
            </a:extLst>
          </p:cNvPr>
          <p:cNvSpPr>
            <a:spLocks noGrp="1"/>
          </p:cNvSpPr>
          <p:nvPr>
            <p:ph type="title"/>
          </p:nvPr>
        </p:nvSpPr>
        <p:spPr/>
        <p:txBody>
          <a:bodyPr>
            <a:noAutofit/>
          </a:bodyPr>
          <a:lstStyle/>
          <a:p>
            <a:r>
              <a:rPr lang="fi-FI" sz="2400" dirty="0"/>
              <a:t>Ylempi tutkinto tarjoaa juuri oikeat valmiudet päiväkodin johtajan tehtävään – ehdotus kelpoisuuden tuottamasta tutkinnosta</a:t>
            </a:r>
          </a:p>
        </p:txBody>
      </p:sp>
      <p:sp>
        <p:nvSpPr>
          <p:cNvPr id="3" name="Content Placeholder 2">
            <a:extLst>
              <a:ext uri="{FF2B5EF4-FFF2-40B4-BE49-F238E27FC236}">
                <a16:creationId xmlns:a16="http://schemas.microsoft.com/office/drawing/2014/main" id="{4A3AD15B-A9D8-4C3A-8878-7F593A81B312}"/>
              </a:ext>
            </a:extLst>
          </p:cNvPr>
          <p:cNvSpPr>
            <a:spLocks noGrp="1"/>
          </p:cNvSpPr>
          <p:nvPr>
            <p:ph idx="1"/>
          </p:nvPr>
        </p:nvSpPr>
        <p:spPr>
          <a:xfrm>
            <a:off x="992952" y="2183389"/>
            <a:ext cx="9527563" cy="4001101"/>
          </a:xfrm>
        </p:spPr>
        <p:txBody>
          <a:bodyPr/>
          <a:lstStyle/>
          <a:p>
            <a:pPr marL="285750" indent="-285750">
              <a:buFont typeface="Arial" panose="020B0604020202020204" pitchFamily="34" charset="0"/>
              <a:buChar char="•"/>
            </a:pPr>
            <a:r>
              <a:rPr lang="fi-FI" sz="1800" dirty="0"/>
              <a:t>Ylemmän ammattikorkeakoulututkinnon tutkinnon tuottama osaaminen päiväkodin johtajan tehtävään muodostuu olennaisesti perustasta eli </a:t>
            </a:r>
            <a:r>
              <a:rPr lang="fi-FI" sz="1800" b="1" dirty="0"/>
              <a:t>varhaiskasvatuksen sosionomin </a:t>
            </a:r>
            <a:r>
              <a:rPr lang="fi-FI" sz="1800" dirty="0"/>
              <a:t>tutkinnosta. Tämän tutkinnon suorittaminen olisi edellytys pääsylle päiväkodin johtajan tehtävään kelpoisuuden tuottamaan ylempään tutkintoon. </a:t>
            </a:r>
          </a:p>
          <a:p>
            <a:pPr marL="285750" indent="-285750">
              <a:buFont typeface="Arial" panose="020B0604020202020204" pitchFamily="34" charset="0"/>
              <a:buChar char="•"/>
            </a:pPr>
            <a:r>
              <a:rPr lang="fi-FI" sz="1800" dirty="0"/>
              <a:t>Alempaan tutkintoon sisältyy jo merkittävässä määrin johtajuuden, ohjauksen, pedagogiikan, varhaiskasvatuksen didaktisia ja sosiaalipedagogiikan opintoja. Opintoihin kuuluu jo nyt vähintään 60 op varhaiskasvatuksen ja sosiaalipedagogiikan opintoja, suurimmassa osassa ammattikorkeakouluja nämä osuudet ovat laajempia. </a:t>
            </a:r>
          </a:p>
          <a:p>
            <a:pPr marL="285750" indent="-285750">
              <a:buFont typeface="Arial" panose="020B0604020202020204" pitchFamily="34" charset="0"/>
              <a:buChar char="•"/>
            </a:pPr>
            <a:r>
              <a:rPr lang="fi-FI" sz="1800" dirty="0"/>
              <a:t>Päiväkodin johtajan tehtävään oikeuttavan Sosiaalialan johtamisen ja kehittämisen YAMK-tutkinnon sisään rakennetaan varhaiskasvatuksen pedagogiikkaan ja didaktiikkaan liittyviä opintoja noin 1/3 osaa tutkinnosta. </a:t>
            </a:r>
          </a:p>
          <a:p>
            <a:endParaRPr lang="fi-FI" dirty="0"/>
          </a:p>
        </p:txBody>
      </p:sp>
    </p:spTree>
    <p:extLst>
      <p:ext uri="{BB962C8B-B14F-4D97-AF65-F5344CB8AC3E}">
        <p14:creationId xmlns:p14="http://schemas.microsoft.com/office/powerpoint/2010/main" val="151689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49DA-6713-483D-BB1A-E17790CA79CC}"/>
              </a:ext>
            </a:extLst>
          </p:cNvPr>
          <p:cNvSpPr>
            <a:spLocks noGrp="1"/>
          </p:cNvSpPr>
          <p:nvPr>
            <p:ph type="title"/>
          </p:nvPr>
        </p:nvSpPr>
        <p:spPr>
          <a:xfrm>
            <a:off x="993058" y="186813"/>
            <a:ext cx="6961239" cy="943897"/>
          </a:xfrm>
        </p:spPr>
        <p:txBody>
          <a:bodyPr>
            <a:normAutofit fontScale="90000"/>
          </a:bodyPr>
          <a:lstStyle/>
          <a:p>
            <a:r>
              <a:rPr lang="fi-FI" dirty="0"/>
              <a:t>Mitä on riittävä pedagoginen ja didaktinen osaaminen</a:t>
            </a:r>
          </a:p>
        </p:txBody>
      </p:sp>
      <p:sp>
        <p:nvSpPr>
          <p:cNvPr id="3" name="Content Placeholder 2">
            <a:extLst>
              <a:ext uri="{FF2B5EF4-FFF2-40B4-BE49-F238E27FC236}">
                <a16:creationId xmlns:a16="http://schemas.microsoft.com/office/drawing/2014/main" id="{543F32B0-56DA-413E-AF95-E2C838FFBB76}"/>
              </a:ext>
            </a:extLst>
          </p:cNvPr>
          <p:cNvSpPr>
            <a:spLocks noGrp="1"/>
          </p:cNvSpPr>
          <p:nvPr>
            <p:ph idx="1"/>
          </p:nvPr>
        </p:nvSpPr>
        <p:spPr>
          <a:xfrm>
            <a:off x="1366684" y="1130710"/>
            <a:ext cx="8986684" cy="4100051"/>
          </a:xfrm>
        </p:spPr>
        <p:txBody>
          <a:bodyPr/>
          <a:lstStyle/>
          <a:p>
            <a:r>
              <a:rPr lang="fi-FI" dirty="0"/>
              <a:t>-&gt; </a:t>
            </a:r>
            <a:r>
              <a:rPr lang="fi-FI" sz="2000" dirty="0"/>
              <a:t>määritellään ministeriöstä? </a:t>
            </a:r>
          </a:p>
          <a:p>
            <a:pPr marL="342900" indent="-342900">
              <a:buFont typeface="Arial" panose="020B0604020202020204" pitchFamily="34" charset="0"/>
              <a:buChar char="•"/>
            </a:pPr>
            <a:r>
              <a:rPr lang="fi-FI" sz="2000" dirty="0"/>
              <a:t>Pohditaan tätä kuitenkin jo ja tehdään näkyväksi jo nykyiset opinnot </a:t>
            </a:r>
          </a:p>
          <a:p>
            <a:r>
              <a:rPr lang="fi-FI" sz="2000" b="1" dirty="0"/>
              <a:t>Sosionomi AMK, varhaiskasvatuksen sosionomi, tutkinnon tuottama osaaminen näkyväksi jo nykyisellään</a:t>
            </a:r>
          </a:p>
          <a:p>
            <a:pPr marL="342900" indent="-342900">
              <a:buFont typeface="Arial" panose="020B0604020202020204" pitchFamily="34" charset="0"/>
              <a:buChar char="•"/>
            </a:pPr>
            <a:r>
              <a:rPr lang="fi-FI" sz="2000" dirty="0" err="1"/>
              <a:t>Vakaverkoston</a:t>
            </a:r>
            <a:r>
              <a:rPr lang="fi-FI" sz="2000" dirty="0"/>
              <a:t> OPS-suositus (päivitys meneillään) </a:t>
            </a:r>
          </a:p>
          <a:p>
            <a:r>
              <a:rPr lang="fi-FI" sz="2000" dirty="0"/>
              <a:t>Esim. Sosionomin tutkinnossa teoreettisiin opintoihin sisältyvissä opinnoissa on pedagogisia  ja didaktisia opintoja esim. Varhaiskasvatuksen teoriaopinnot, Varhaiskasvatukseen suuntautuvat sosiaalipedagogiikan teoriaopinnot, Varhaiserityiskasvatuksen teoriaopinnot, Luovat ja toiminnalliset pedagogiset menetelmät</a:t>
            </a:r>
          </a:p>
          <a:p>
            <a:pPr marL="342900" indent="-342900">
              <a:buFont typeface="Arial" panose="020B0604020202020204" pitchFamily="34" charset="0"/>
              <a:buChar char="•"/>
            </a:pPr>
            <a:r>
              <a:rPr lang="fi-FI" sz="2000" dirty="0"/>
              <a:t>SOAMK varhaiskasvatuksen sosionomin kompetenssit </a:t>
            </a:r>
          </a:p>
          <a:p>
            <a:r>
              <a:rPr lang="fi-FI" sz="2000" dirty="0"/>
              <a:t>Esim. kohta 6. Työyhteisö-, johtamis- ja yrittäjyysosaaminen varhaiskasvatuksessa</a:t>
            </a:r>
          </a:p>
          <a:p>
            <a:pPr marL="342900" indent="-342900">
              <a:buFont typeface="Arial" panose="020B0604020202020204" pitchFamily="34" charset="0"/>
              <a:buChar char="•"/>
            </a:pPr>
            <a:r>
              <a:rPr lang="fi-FI" sz="2000" b="1" dirty="0"/>
              <a:t>YAMK-tutkintojen tuottama osaaminen näkyväksi jo nykyisellään</a:t>
            </a:r>
          </a:p>
          <a:p>
            <a:r>
              <a:rPr lang="fi-FI" sz="2000" dirty="0"/>
              <a:t>Esim. Sosionomin YAMK-tutkinnon kompetenssit kohta 2. Johtamisosaaminen </a:t>
            </a:r>
          </a:p>
          <a:p>
            <a:endParaRPr lang="fi-FI" dirty="0"/>
          </a:p>
          <a:p>
            <a:br>
              <a:rPr lang="fi-FI" dirty="0"/>
            </a:br>
            <a:endParaRPr lang="fi-FI" dirty="0"/>
          </a:p>
        </p:txBody>
      </p:sp>
    </p:spTree>
    <p:extLst>
      <p:ext uri="{BB962C8B-B14F-4D97-AF65-F5344CB8AC3E}">
        <p14:creationId xmlns:p14="http://schemas.microsoft.com/office/powerpoint/2010/main" val="213495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305D-6DD9-4D17-BC7D-DD29CE0C1D0A}"/>
              </a:ext>
            </a:extLst>
          </p:cNvPr>
          <p:cNvSpPr>
            <a:spLocks noGrp="1"/>
          </p:cNvSpPr>
          <p:nvPr>
            <p:ph type="title"/>
          </p:nvPr>
        </p:nvSpPr>
        <p:spPr>
          <a:xfrm>
            <a:off x="855302" y="373627"/>
            <a:ext cx="6577886" cy="1140542"/>
          </a:xfrm>
        </p:spPr>
        <p:txBody>
          <a:bodyPr>
            <a:normAutofit/>
          </a:bodyPr>
          <a:lstStyle/>
          <a:p>
            <a:r>
              <a:rPr lang="fi-FI" sz="3200" i="1" dirty="0"/>
              <a:t>Varhaiskasvatuksen opinnot YAMK-tutkinnossa</a:t>
            </a:r>
            <a:endParaRPr lang="fi-FI" dirty="0"/>
          </a:p>
        </p:txBody>
      </p:sp>
      <p:sp>
        <p:nvSpPr>
          <p:cNvPr id="3" name="Content Placeholder 2">
            <a:extLst>
              <a:ext uri="{FF2B5EF4-FFF2-40B4-BE49-F238E27FC236}">
                <a16:creationId xmlns:a16="http://schemas.microsoft.com/office/drawing/2014/main" id="{C306BE01-18BA-4916-97F8-A88F5B7D7242}"/>
              </a:ext>
            </a:extLst>
          </p:cNvPr>
          <p:cNvSpPr>
            <a:spLocks noGrp="1"/>
          </p:cNvSpPr>
          <p:nvPr>
            <p:ph idx="1"/>
          </p:nvPr>
        </p:nvSpPr>
        <p:spPr>
          <a:xfrm>
            <a:off x="855302" y="1947415"/>
            <a:ext cx="9330918" cy="3617642"/>
          </a:xfrm>
        </p:spPr>
        <p:txBody>
          <a:bodyPr/>
          <a:lstStyle/>
          <a:p>
            <a:r>
              <a:rPr lang="fi-FI" sz="1800" dirty="0"/>
              <a:t>Tutkintoja kehitetään seuraavalla tavalla, jotta hallitusohjelman kirjaus toteutuu: </a:t>
            </a:r>
          </a:p>
          <a:p>
            <a:pPr marL="285750" indent="-285750">
              <a:buFont typeface="Arial" panose="020B0604020202020204" pitchFamily="34" charset="0"/>
              <a:buChar char="•"/>
            </a:pPr>
            <a:r>
              <a:rPr lang="fi-FI" sz="1800" dirty="0"/>
              <a:t>opinnäytetyö tehdään liittyen varhaiskasvatuksen pedagogiikkaan/didaktiikkaan. </a:t>
            </a:r>
          </a:p>
          <a:p>
            <a:pPr marL="285750" indent="-285750">
              <a:buFont typeface="Arial" panose="020B0604020202020204" pitchFamily="34" charset="0"/>
              <a:buChar char="•"/>
            </a:pPr>
            <a:r>
              <a:rPr lang="fi-FI" sz="1800" dirty="0" err="1"/>
              <a:t>YAMK:ssa</a:t>
            </a:r>
            <a:r>
              <a:rPr lang="fi-FI" sz="1800" dirty="0"/>
              <a:t> vapaasti valittavan opintojakson tilalle luotaisiin varhaiskasvatuksen pedagogiikkaa ja didaktista osaamista vahvistava opintojakso. </a:t>
            </a:r>
          </a:p>
          <a:p>
            <a:pPr marL="285750" indent="-285750">
              <a:buFont typeface="Arial" panose="020B0604020202020204" pitchFamily="34" charset="0"/>
              <a:buChar char="•"/>
            </a:pPr>
            <a:r>
              <a:rPr lang="fi-FI" sz="1800" dirty="0"/>
              <a:t>AMK:n on kyettävä tarjoamaan jatkossa myös täydennyskoulutusta niille YAMK-taustaisille päiväkodin johtajille, jotka eivät ole painottaneet varhaiskasvatusta YAMK-opinnoissa. Nämä täydentävät opinnot kelpoisuuden saamiseksi on hyvä määritellä valtakunnallisesti. </a:t>
            </a:r>
          </a:p>
          <a:p>
            <a:pPr marL="285750" indent="-285750">
              <a:buFont typeface="Arial" panose="020B0604020202020204" pitchFamily="34" charset="0"/>
              <a:buChar char="•"/>
            </a:pPr>
            <a:r>
              <a:rPr lang="fi-FI" sz="1800" dirty="0"/>
              <a:t>oppimistehtäviä voidaan tehdä varhaiskasvatukseen liittyvistä teemoista.</a:t>
            </a:r>
          </a:p>
          <a:p>
            <a:pPr marL="285750" indent="-285750">
              <a:buFont typeface="Arial" panose="020B0604020202020204" pitchFamily="34" charset="0"/>
              <a:buChar char="•"/>
            </a:pPr>
            <a:r>
              <a:rPr lang="fi-FI" sz="1800" dirty="0"/>
              <a:t>Muutosten suunnittelussa ja toteutuksesta tehdään </a:t>
            </a:r>
            <a:r>
              <a:rPr lang="fi-FI" sz="1800" dirty="0" err="1"/>
              <a:t>AMKien</a:t>
            </a:r>
            <a:r>
              <a:rPr lang="fi-FI" sz="1800" dirty="0"/>
              <a:t> kesken yhteistyötä. </a:t>
            </a:r>
            <a:r>
              <a:rPr lang="fi-FI" sz="1800" dirty="0" err="1"/>
              <a:t>Vakaverkosto</a:t>
            </a:r>
            <a:r>
              <a:rPr lang="fi-FI" sz="1800" dirty="0"/>
              <a:t> on tekemässä OPS-suositusta. Seuraava tapaaminen 8.3. klo 9.00. </a:t>
            </a:r>
          </a:p>
          <a:p>
            <a:pPr marL="285750" indent="-285750">
              <a:buFont typeface="Arial" panose="020B0604020202020204" pitchFamily="34" charset="0"/>
              <a:buChar char="•"/>
            </a:pPr>
            <a:endParaRPr lang="fi-FI" sz="1800" dirty="0"/>
          </a:p>
          <a:p>
            <a:endParaRPr lang="fi-FI" sz="1800" dirty="0"/>
          </a:p>
        </p:txBody>
      </p:sp>
    </p:spTree>
    <p:extLst>
      <p:ext uri="{BB962C8B-B14F-4D97-AF65-F5344CB8AC3E}">
        <p14:creationId xmlns:p14="http://schemas.microsoft.com/office/powerpoint/2010/main" val="264104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BA54-EDAA-431D-BF7A-8EEFA611B345}"/>
              </a:ext>
            </a:extLst>
          </p:cNvPr>
          <p:cNvSpPr>
            <a:spLocks noGrp="1"/>
          </p:cNvSpPr>
          <p:nvPr>
            <p:ph type="title"/>
          </p:nvPr>
        </p:nvSpPr>
        <p:spPr/>
        <p:txBody>
          <a:bodyPr/>
          <a:lstStyle/>
          <a:p>
            <a:r>
              <a:rPr lang="fi-FI" dirty="0"/>
              <a:t>YAMK-tutkintojen yhteisiä varhaiskasvatusopintoja?</a:t>
            </a:r>
          </a:p>
        </p:txBody>
      </p:sp>
      <p:sp>
        <p:nvSpPr>
          <p:cNvPr id="3" name="Content Placeholder 2">
            <a:extLst>
              <a:ext uri="{FF2B5EF4-FFF2-40B4-BE49-F238E27FC236}">
                <a16:creationId xmlns:a16="http://schemas.microsoft.com/office/drawing/2014/main" id="{183C0772-C550-4659-B800-4D0F38AC5304}"/>
              </a:ext>
            </a:extLst>
          </p:cNvPr>
          <p:cNvSpPr>
            <a:spLocks noGrp="1"/>
          </p:cNvSpPr>
          <p:nvPr>
            <p:ph idx="1"/>
          </p:nvPr>
        </p:nvSpPr>
        <p:spPr/>
        <p:txBody>
          <a:bodyPr/>
          <a:lstStyle/>
          <a:p>
            <a:r>
              <a:rPr lang="fi-FI" dirty="0"/>
              <a:t>Monelta </a:t>
            </a:r>
            <a:r>
              <a:rPr lang="fi-FI" dirty="0" err="1"/>
              <a:t>AMKilta</a:t>
            </a:r>
            <a:r>
              <a:rPr lang="fi-FI" dirty="0"/>
              <a:t> tullut toiveita tähän.</a:t>
            </a:r>
          </a:p>
          <a:p>
            <a:endParaRPr lang="fi-FI" dirty="0"/>
          </a:p>
          <a:p>
            <a:r>
              <a:rPr lang="fi-FI" dirty="0" err="1"/>
              <a:t>Arene</a:t>
            </a:r>
            <a:r>
              <a:rPr lang="fi-FI" dirty="0"/>
              <a:t> toivoo myös, että </a:t>
            </a:r>
            <a:r>
              <a:rPr lang="fi-FI" dirty="0" err="1"/>
              <a:t>AMKit</a:t>
            </a:r>
            <a:r>
              <a:rPr lang="fi-FI" dirty="0"/>
              <a:t> olisivat edistyksellisiä myös pohtimaan yhteistyötä myös yliopistojen kanssa.</a:t>
            </a:r>
          </a:p>
          <a:p>
            <a:endParaRPr lang="fi-FI" dirty="0"/>
          </a:p>
          <a:p>
            <a:r>
              <a:rPr lang="fi-FI" dirty="0"/>
              <a:t>Työelämän tarpeet, toiveet (esim. työhyvinvointi, hyvinvointialueen tuntemus)</a:t>
            </a:r>
          </a:p>
        </p:txBody>
      </p:sp>
    </p:spTree>
    <p:extLst>
      <p:ext uri="{BB962C8B-B14F-4D97-AF65-F5344CB8AC3E}">
        <p14:creationId xmlns:p14="http://schemas.microsoft.com/office/powerpoint/2010/main" val="895435929"/>
      </p:ext>
    </p:extLst>
  </p:cSld>
  <p:clrMapOvr>
    <a:masterClrMapping/>
  </p:clrMapOvr>
</p:sld>
</file>

<file path=ppt/theme/theme1.xml><?xml version="1.0" encoding="utf-8"?>
<a:theme xmlns:a="http://schemas.openxmlformats.org/drawingml/2006/main" name="Metropolia_webmaster">
  <a:themeElements>
    <a:clrScheme name="Metropolia_Webmaster">
      <a:dk1>
        <a:srgbClr val="FFFFFF"/>
      </a:dk1>
      <a:lt1>
        <a:srgbClr val="FFFFFF"/>
      </a:lt1>
      <a:dk2>
        <a:srgbClr val="53565A"/>
      </a:dk2>
      <a:lt2>
        <a:srgbClr val="53565A"/>
      </a:lt2>
      <a:accent1>
        <a:srgbClr val="FF5000"/>
      </a:accent1>
      <a:accent2>
        <a:srgbClr val="C2D500"/>
      </a:accent2>
      <a:accent3>
        <a:srgbClr val="00A0E1"/>
      </a:accent3>
      <a:accent4>
        <a:srgbClr val="E6007D"/>
      </a:accent4>
      <a:accent5>
        <a:srgbClr val="FFF000"/>
      </a:accent5>
      <a:accent6>
        <a:srgbClr val="FFFFFF"/>
      </a:accent6>
      <a:hlink>
        <a:srgbClr val="FF5000"/>
      </a:hlink>
      <a:folHlink>
        <a:srgbClr val="BC3A00"/>
      </a:folHlink>
    </a:clrScheme>
    <a:fontScheme name="Metropolia_web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tropolia_webmaster" id="{7DFEECA5-34E7-448C-A69F-A5C7C4BC6E26}" vid="{6215BFD2-5639-4190-BB06-075BFEFC50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AC2077B7297349ABADD7260778E6FE" ma:contentTypeVersion="9" ma:contentTypeDescription="Create a new document." ma:contentTypeScope="" ma:versionID="36f614659424ef251ec52a6be0aed3ad">
  <xsd:schema xmlns:xsd="http://www.w3.org/2001/XMLSchema" xmlns:xs="http://www.w3.org/2001/XMLSchema" xmlns:p="http://schemas.microsoft.com/office/2006/metadata/properties" xmlns:ns2="4207d0fe-e1e2-4824-9da9-6d6c076e2c98" targetNamespace="http://schemas.microsoft.com/office/2006/metadata/properties" ma:root="true" ma:fieldsID="f081621242dd5ad1bd111855367b885b" ns2:_="">
    <xsd:import namespace="4207d0fe-e1e2-4824-9da9-6d6c076e2c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7d0fe-e1e2-4824-9da9-6d6c076e2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4C233C-EED5-4B49-9CCB-D90B391F88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07d0fe-e1e2-4824-9da9-6d6c076e2c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BF90D8-574D-4CEA-BFA5-E1A07A9F1700}">
  <ds:schemaRefs>
    <ds:schemaRef ds:uri="http://schemas.microsoft.com/office/2006/metadata/propertie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4207d0fe-e1e2-4824-9da9-6d6c076e2c98"/>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7E2BB8D-3ACA-40F8-B5E4-BEE8EC6511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Metropolia_webmaster</Template>
  <TotalTime>47848</TotalTime>
  <Words>899</Words>
  <Application>Microsoft Office PowerPoint</Application>
  <PresentationFormat>Custom</PresentationFormat>
  <Paragraphs>56</Paragraphs>
  <Slides>12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Metropolia_webmaster</vt:lpstr>
      <vt:lpstr>Varhaiskasvatuksen YAMK -koulutus – mitä edellyttää, millaisin yhteistyömuodoin? Lehtori Satu Hakanen, Metropolia AMK SOAMK Varhaiskasvatusverkoston puheenjohtaja 13.12.2024 SOAMK/koulutusjohdon ja työvaliokunnan kokous</vt:lpstr>
      <vt:lpstr>Hallitusohjelmakirjaus   Orpon hallitusohjelmassa (2023)) on kirjauksia varhaiskasvatuksen kehittämisestä.  Kohdasta Osaava Suomi, 5.1 Oppimisen perusasiat kuntoon, Varhaiskasvatus.</vt:lpstr>
      <vt:lpstr>Mitä tarkoittaa?</vt:lpstr>
      <vt:lpstr>   Järjestöjen esitys päiväkodin johtajan kelpoisuuden laajentamisesta   </vt:lpstr>
      <vt:lpstr>Hallitusohjelmakirjaus toteutuu?</vt:lpstr>
      <vt:lpstr>Ylempi tutkinto tarjoaa juuri oikeat valmiudet päiväkodin johtajan tehtävään – ehdotus kelpoisuuden tuottamasta tutkinnosta</vt:lpstr>
      <vt:lpstr>Mitä on riittävä pedagoginen ja didaktinen osaaminen</vt:lpstr>
      <vt:lpstr>Varhaiskasvatuksen opinnot YAMK-tutkinnossa</vt:lpstr>
      <vt:lpstr>YAMK-tutkintojen yhteisiä varhaiskasvatusopintoja?</vt:lpstr>
      <vt:lpstr>Keskustelu aiheesta tärkeää tutkinnoissa</vt:lpstr>
      <vt:lpstr>Aiheeseen liittyvät kysymykset varhaiskasvatusverkoston puheenohtajistolle  satu.hakanen@metropolia.fi petteri.vakiparta@tamk.fi  Varhaiskasvatusverkoston seuraava kokous Metropoliassa 9.4. ja iltapäivällä seminaari klo 13-15 aiheesta ”Yhdessä hyvinvoivan lapsen asialla varhaiskasvatuksessa”, joka on avoin kaikille varhaiskasvatuksesta kiinnostuneille, tervetuloa! Puheenvuoroja pitää ainakin Kuntaliiton kehittämispäällikkö Jarkko Lahtinen, Karvin arviointiasiantuntija Tuomas Sarkkinen.  Ilmoittautuminen:   https://elomake.metropolia.fi/lomakkeet/41536/lomake.html </vt:lpstr>
      <vt:lpstr>Lähteet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Metropolia powerpoint-pohja</dc:title>
  <dc:subject/>
  <dc:creator>Satu Hakanen</dc:creator>
  <cp:keywords/>
  <dc:description/>
  <cp:lastModifiedBy>Satu Hakanen</cp:lastModifiedBy>
  <cp:revision>355</cp:revision>
  <dcterms:created xsi:type="dcterms:W3CDTF">2020-04-15T13:26:18Z</dcterms:created>
  <dcterms:modified xsi:type="dcterms:W3CDTF">2024-02-13T09:25:14Z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0x01010006AC2077B7297349ABADD7260778E6FE</vt:lpwstr>
  </property>
</Properties>
</file>