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0"/>
  </p:notesMasterIdLst>
  <p:handoutMasterIdLst>
    <p:handoutMasterId r:id="rId21"/>
  </p:handoutMasterIdLst>
  <p:sldIdLst>
    <p:sldId id="280" r:id="rId5"/>
    <p:sldId id="649" r:id="rId6"/>
    <p:sldId id="650" r:id="rId7"/>
    <p:sldId id="652" r:id="rId8"/>
    <p:sldId id="628" r:id="rId9"/>
    <p:sldId id="655" r:id="rId10"/>
    <p:sldId id="653" r:id="rId11"/>
    <p:sldId id="629" r:id="rId12"/>
    <p:sldId id="630" r:id="rId13"/>
    <p:sldId id="646" r:id="rId14"/>
    <p:sldId id="654" r:id="rId15"/>
    <p:sldId id="656" r:id="rId16"/>
    <p:sldId id="647" r:id="rId17"/>
    <p:sldId id="631" r:id="rId18"/>
    <p:sldId id="657"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na Mielonen-Jumisko" initials="JM" lastIdx="2" clrIdx="0">
    <p:extLst>
      <p:ext uri="{19B8F6BF-5375-455C-9EA6-DF929625EA0E}">
        <p15:presenceInfo xmlns:p15="http://schemas.microsoft.com/office/powerpoint/2012/main" userId="S::Jonna.Mielonen-Jumisko@lut.fi::9cadcd6f-e8f6-4515-a803-ae508005aab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B3EDC4"/>
    <a:srgbClr val="B3EDFB"/>
    <a:srgbClr val="052FC2"/>
    <a:srgbClr val="00C2E5"/>
    <a:srgbClr val="00BD80"/>
    <a:srgbClr val="FCFAFC"/>
    <a:srgbClr val="FAFAFC"/>
    <a:srgbClr val="F2F4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39969-58B8-9D10-EEB3-09134EF203A2}" v="101" dt="2023-09-25T13:02:14.321"/>
    <p1510:client id="{F89E790A-EDC1-41F8-80D0-A8FDBBC56383}" v="1" dt="2023-09-19T11:37:09.2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Vaalea tyyli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Normaali tyyli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Ei tyyliä, ei ruudukko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Vaalea tyyli 1 - Korostu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72B2ABEE-1AED-444D-A268-E884A14847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11C0287B-0C37-7046-AC3C-9B7EF186B1E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6CEB5EA-E5A0-0D46-8534-4CBB32327278}" type="datetimeFigureOut">
              <a:rPr lang="fi-FI" smtClean="0"/>
              <a:t>26.9.2023</a:t>
            </a:fld>
            <a:endParaRPr lang="fi-FI"/>
          </a:p>
        </p:txBody>
      </p:sp>
      <p:sp>
        <p:nvSpPr>
          <p:cNvPr id="4" name="Alatunnisteen paikkamerkki 3">
            <a:extLst>
              <a:ext uri="{FF2B5EF4-FFF2-40B4-BE49-F238E27FC236}">
                <a16:creationId xmlns:a16="http://schemas.microsoft.com/office/drawing/2014/main" id="{A1026EC7-EA5C-3C47-9677-AFCAE7278B4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FBAB90F9-C632-7948-8DD2-42A1D87BD7A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00A0F9-21F0-D242-BF75-47017D8D4769}" type="slidenum">
              <a:rPr lang="fi-FI" smtClean="0"/>
              <a:t>‹#›</a:t>
            </a:fld>
            <a:endParaRPr lang="fi-FI"/>
          </a:p>
        </p:txBody>
      </p:sp>
    </p:spTree>
    <p:extLst>
      <p:ext uri="{BB962C8B-B14F-4D97-AF65-F5344CB8AC3E}">
        <p14:creationId xmlns:p14="http://schemas.microsoft.com/office/powerpoint/2010/main" val="2548985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93A119-780C-CB40-A53A-89E2C1695925}" type="datetimeFigureOut">
              <a:rPr lang="fi-FI" smtClean="0"/>
              <a:t>26.9.2023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1D24A6-494F-1748-B021-0F3928509B6E}" type="slidenum">
              <a:rPr lang="fi-FI" smtClean="0"/>
              <a:t>‹#›</a:t>
            </a:fld>
            <a:endParaRPr lang="fi-FI"/>
          </a:p>
        </p:txBody>
      </p:sp>
    </p:spTree>
    <p:extLst>
      <p:ext uri="{BB962C8B-B14F-4D97-AF65-F5344CB8AC3E}">
        <p14:creationId xmlns:p14="http://schemas.microsoft.com/office/powerpoint/2010/main" val="1962785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91D24A6-494F-1748-B021-0F3928509B6E}" type="slidenum">
              <a:rPr lang="fi-FI" smtClean="0"/>
              <a:t>13</a:t>
            </a:fld>
            <a:endParaRPr lang="fi-FI"/>
          </a:p>
        </p:txBody>
      </p:sp>
    </p:spTree>
    <p:extLst>
      <p:ext uri="{BB962C8B-B14F-4D97-AF65-F5344CB8AC3E}">
        <p14:creationId xmlns:p14="http://schemas.microsoft.com/office/powerpoint/2010/main" val="4288877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7.sv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AB logo">
    <p:spTree>
      <p:nvGrpSpPr>
        <p:cNvPr id="1" name=""/>
        <p:cNvGrpSpPr/>
        <p:nvPr/>
      </p:nvGrpSpPr>
      <p:grpSpPr>
        <a:xfrm>
          <a:off x="0" y="0"/>
          <a:ext cx="0" cy="0"/>
          <a:chOff x="0" y="0"/>
          <a:chExt cx="0" cy="0"/>
        </a:xfrm>
      </p:grpSpPr>
      <p:pic>
        <p:nvPicPr>
          <p:cNvPr id="5" name="Kuva 4">
            <a:extLst>
              <a:ext uri="{FF2B5EF4-FFF2-40B4-BE49-F238E27FC236}">
                <a16:creationId xmlns:a16="http://schemas.microsoft.com/office/drawing/2014/main" id="{231A627B-3531-FF40-9DE2-9148B4588A4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3144943" y="2834029"/>
            <a:ext cx="5902113" cy="1189941"/>
          </a:xfrm>
          <a:prstGeom prst="rect">
            <a:avLst/>
          </a:prstGeom>
        </p:spPr>
      </p:pic>
    </p:spTree>
    <p:extLst>
      <p:ext uri="{BB962C8B-B14F-4D97-AF65-F5344CB8AC3E}">
        <p14:creationId xmlns:p14="http://schemas.microsoft.com/office/powerpoint/2010/main" val="3287656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 - Otsikko ja sisältö">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F86A1342-8752-504D-A3EE-8278936D46D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5A302A1E-E2C8-5344-87F7-D19C614959E7}"/>
              </a:ext>
            </a:extLst>
          </p:cNvPr>
          <p:cNvSpPr>
            <a:spLocks noGrp="1"/>
          </p:cNvSpPr>
          <p:nvPr>
            <p:ph type="title"/>
          </p:nvPr>
        </p:nvSpPr>
        <p:spPr>
          <a:xfrm>
            <a:off x="838200" y="533400"/>
            <a:ext cx="80772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C9F93F8F-7C87-634E-9BC1-5BCB312B4F8A}"/>
              </a:ext>
            </a:extLst>
          </p:cNvPr>
          <p:cNvSpPr>
            <a:spLocks noGrp="1"/>
          </p:cNvSpPr>
          <p:nvPr>
            <p:ph type="body" sz="quarter" idx="10"/>
          </p:nvPr>
        </p:nvSpPr>
        <p:spPr>
          <a:xfrm>
            <a:off x="838200" y="2659660"/>
            <a:ext cx="8077200" cy="351254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5" name="Kuva 14">
            <a:extLst>
              <a:ext uri="{FF2B5EF4-FFF2-40B4-BE49-F238E27FC236}">
                <a16:creationId xmlns:a16="http://schemas.microsoft.com/office/drawing/2014/main" id="{2F42BA41-4ADC-2547-9E2D-6D7F80B9F4F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Tree>
    <p:extLst>
      <p:ext uri="{BB962C8B-B14F-4D97-AF65-F5344CB8AC3E}">
        <p14:creationId xmlns:p14="http://schemas.microsoft.com/office/powerpoint/2010/main" val="2925651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 - Otsikko ja sisältö">
    <p:bg>
      <p:bgPr>
        <a:solidFill>
          <a:srgbClr val="F6F6F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8A3FCD-97EC-7D41-A58A-52FEE8EAE39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Kuva 15">
            <a:extLst>
              <a:ext uri="{FF2B5EF4-FFF2-40B4-BE49-F238E27FC236}">
                <a16:creationId xmlns:a16="http://schemas.microsoft.com/office/drawing/2014/main" id="{798D40EF-9C40-5A41-9A9A-E0AABE3A579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
        <p:nvSpPr>
          <p:cNvPr id="10" name="Otsikko 1">
            <a:extLst>
              <a:ext uri="{FF2B5EF4-FFF2-40B4-BE49-F238E27FC236}">
                <a16:creationId xmlns:a16="http://schemas.microsoft.com/office/drawing/2014/main" id="{A573CDD6-0D7C-B546-BC30-AC3D6219D9AD}"/>
              </a:ext>
            </a:extLst>
          </p:cNvPr>
          <p:cNvSpPr>
            <a:spLocks noGrp="1"/>
          </p:cNvSpPr>
          <p:nvPr>
            <p:ph type="title"/>
          </p:nvPr>
        </p:nvSpPr>
        <p:spPr>
          <a:xfrm>
            <a:off x="3657600" y="685800"/>
            <a:ext cx="60960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6">
            <a:extLst>
              <a:ext uri="{FF2B5EF4-FFF2-40B4-BE49-F238E27FC236}">
                <a16:creationId xmlns:a16="http://schemas.microsoft.com/office/drawing/2014/main" id="{D384DDA0-9C38-364D-AA7E-D92C75AB8482}"/>
              </a:ext>
            </a:extLst>
          </p:cNvPr>
          <p:cNvSpPr>
            <a:spLocks noGrp="1"/>
          </p:cNvSpPr>
          <p:nvPr>
            <p:ph type="body" sz="quarter" idx="10"/>
          </p:nvPr>
        </p:nvSpPr>
        <p:spPr>
          <a:xfrm>
            <a:off x="3657600" y="2819400"/>
            <a:ext cx="5029200"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41658533"/>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 - Otsikko ja sisältö">
    <p:spTree>
      <p:nvGrpSpPr>
        <p:cNvPr id="1" name=""/>
        <p:cNvGrpSpPr/>
        <p:nvPr/>
      </p:nvGrpSpPr>
      <p:grpSpPr>
        <a:xfrm>
          <a:off x="0" y="0"/>
          <a:ext cx="0" cy="0"/>
          <a:chOff x="0" y="0"/>
          <a:chExt cx="0" cy="0"/>
        </a:xfrm>
      </p:grpSpPr>
      <p:pic>
        <p:nvPicPr>
          <p:cNvPr id="4" name="Picture 3" descr="A person wearing a blue shirt&#10;&#10;Description automatically generated with medium confidence">
            <a:extLst>
              <a:ext uri="{FF2B5EF4-FFF2-40B4-BE49-F238E27FC236}">
                <a16:creationId xmlns:a16="http://schemas.microsoft.com/office/drawing/2014/main" id="{9926A9F0-2426-444C-97EB-3CC89021AA4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5A302A1E-E2C8-5344-87F7-D19C614959E7}"/>
              </a:ext>
            </a:extLst>
          </p:cNvPr>
          <p:cNvSpPr>
            <a:spLocks noGrp="1"/>
          </p:cNvSpPr>
          <p:nvPr>
            <p:ph type="title"/>
          </p:nvPr>
        </p:nvSpPr>
        <p:spPr>
          <a:xfrm>
            <a:off x="838200" y="533400"/>
            <a:ext cx="80772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C9F93F8F-7C87-634E-9BC1-5BCB312B4F8A}"/>
              </a:ext>
            </a:extLst>
          </p:cNvPr>
          <p:cNvSpPr>
            <a:spLocks noGrp="1"/>
          </p:cNvSpPr>
          <p:nvPr>
            <p:ph type="body" sz="quarter" idx="10"/>
          </p:nvPr>
        </p:nvSpPr>
        <p:spPr>
          <a:xfrm>
            <a:off x="838200" y="2659660"/>
            <a:ext cx="8077200" cy="351254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5" name="Kuva 14">
            <a:extLst>
              <a:ext uri="{FF2B5EF4-FFF2-40B4-BE49-F238E27FC236}">
                <a16:creationId xmlns:a16="http://schemas.microsoft.com/office/drawing/2014/main" id="{2F42BA41-4ADC-2547-9E2D-6D7F80B9F4F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Tree>
    <p:extLst>
      <p:ext uri="{BB962C8B-B14F-4D97-AF65-F5344CB8AC3E}">
        <p14:creationId xmlns:p14="http://schemas.microsoft.com/office/powerpoint/2010/main" val="597564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 - Otsikko ja sisältö">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FD6D58A-13FA-A04B-8BE3-E146F881FA1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5A302A1E-E2C8-5344-87F7-D19C614959E7}"/>
              </a:ext>
            </a:extLst>
          </p:cNvPr>
          <p:cNvSpPr>
            <a:spLocks noGrp="1"/>
          </p:cNvSpPr>
          <p:nvPr>
            <p:ph type="title"/>
          </p:nvPr>
        </p:nvSpPr>
        <p:spPr>
          <a:xfrm>
            <a:off x="838200" y="533400"/>
            <a:ext cx="80772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C9F93F8F-7C87-634E-9BC1-5BCB312B4F8A}"/>
              </a:ext>
            </a:extLst>
          </p:cNvPr>
          <p:cNvSpPr>
            <a:spLocks noGrp="1"/>
          </p:cNvSpPr>
          <p:nvPr>
            <p:ph type="body" sz="quarter" idx="10"/>
          </p:nvPr>
        </p:nvSpPr>
        <p:spPr>
          <a:xfrm>
            <a:off x="838200" y="2659660"/>
            <a:ext cx="8077200" cy="351254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5" name="Kuva 14">
            <a:extLst>
              <a:ext uri="{FF2B5EF4-FFF2-40B4-BE49-F238E27FC236}">
                <a16:creationId xmlns:a16="http://schemas.microsoft.com/office/drawing/2014/main" id="{2F42BA41-4ADC-2547-9E2D-6D7F80B9F4F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Tree>
    <p:extLst>
      <p:ext uri="{BB962C8B-B14F-4D97-AF65-F5344CB8AC3E}">
        <p14:creationId xmlns:p14="http://schemas.microsoft.com/office/powerpoint/2010/main" val="3815320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 Otsikko ja sisältö">
    <p:bg>
      <p:bgPr>
        <a:solidFill>
          <a:srgbClr val="F6F6F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4DAEE0-6B98-9E4E-A6D0-BE46FFE5D4B7}"/>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Kuva 15">
            <a:extLst>
              <a:ext uri="{FF2B5EF4-FFF2-40B4-BE49-F238E27FC236}">
                <a16:creationId xmlns:a16="http://schemas.microsoft.com/office/drawing/2014/main" id="{798D40EF-9C40-5A41-9A9A-E0AABE3A579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
        <p:nvSpPr>
          <p:cNvPr id="10" name="Otsikko 1">
            <a:extLst>
              <a:ext uri="{FF2B5EF4-FFF2-40B4-BE49-F238E27FC236}">
                <a16:creationId xmlns:a16="http://schemas.microsoft.com/office/drawing/2014/main" id="{A573CDD6-0D7C-B546-BC30-AC3D6219D9AD}"/>
              </a:ext>
            </a:extLst>
          </p:cNvPr>
          <p:cNvSpPr>
            <a:spLocks noGrp="1"/>
          </p:cNvSpPr>
          <p:nvPr>
            <p:ph type="title"/>
          </p:nvPr>
        </p:nvSpPr>
        <p:spPr>
          <a:xfrm>
            <a:off x="3657600" y="685800"/>
            <a:ext cx="60960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6">
            <a:extLst>
              <a:ext uri="{FF2B5EF4-FFF2-40B4-BE49-F238E27FC236}">
                <a16:creationId xmlns:a16="http://schemas.microsoft.com/office/drawing/2014/main" id="{D384DDA0-9C38-364D-AA7E-D92C75AB8482}"/>
              </a:ext>
            </a:extLst>
          </p:cNvPr>
          <p:cNvSpPr>
            <a:spLocks noGrp="1"/>
          </p:cNvSpPr>
          <p:nvPr>
            <p:ph type="body" sz="quarter" idx="10"/>
          </p:nvPr>
        </p:nvSpPr>
        <p:spPr>
          <a:xfrm>
            <a:off x="3657600" y="2819400"/>
            <a:ext cx="5029200"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11200583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 - Otsikko ja sisältö">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D77AA4-6A89-4B44-85EC-D9CCC062005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5A302A1E-E2C8-5344-87F7-D19C614959E7}"/>
              </a:ext>
            </a:extLst>
          </p:cNvPr>
          <p:cNvSpPr>
            <a:spLocks noGrp="1"/>
          </p:cNvSpPr>
          <p:nvPr>
            <p:ph type="title"/>
          </p:nvPr>
        </p:nvSpPr>
        <p:spPr>
          <a:xfrm>
            <a:off x="838200" y="533400"/>
            <a:ext cx="80772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C9F93F8F-7C87-634E-9BC1-5BCB312B4F8A}"/>
              </a:ext>
            </a:extLst>
          </p:cNvPr>
          <p:cNvSpPr>
            <a:spLocks noGrp="1"/>
          </p:cNvSpPr>
          <p:nvPr>
            <p:ph type="body" sz="quarter" idx="10"/>
          </p:nvPr>
        </p:nvSpPr>
        <p:spPr>
          <a:xfrm>
            <a:off x="838200" y="2659660"/>
            <a:ext cx="8077200" cy="351254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5" name="Kuva 14">
            <a:extLst>
              <a:ext uri="{FF2B5EF4-FFF2-40B4-BE49-F238E27FC236}">
                <a16:creationId xmlns:a16="http://schemas.microsoft.com/office/drawing/2014/main" id="{2F42BA41-4ADC-2547-9E2D-6D7F80B9F4F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Tree>
    <p:extLst>
      <p:ext uri="{BB962C8B-B14F-4D97-AF65-F5344CB8AC3E}">
        <p14:creationId xmlns:p14="http://schemas.microsoft.com/office/powerpoint/2010/main" val="2597368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 - Otsikko ja sisältö">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65FB4-E1F0-C94B-8B37-6FAA94AABF4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5A302A1E-E2C8-5344-87F7-D19C614959E7}"/>
              </a:ext>
            </a:extLst>
          </p:cNvPr>
          <p:cNvSpPr>
            <a:spLocks noGrp="1"/>
          </p:cNvSpPr>
          <p:nvPr>
            <p:ph type="title"/>
          </p:nvPr>
        </p:nvSpPr>
        <p:spPr>
          <a:xfrm>
            <a:off x="838200" y="533400"/>
            <a:ext cx="80772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C9F93F8F-7C87-634E-9BC1-5BCB312B4F8A}"/>
              </a:ext>
            </a:extLst>
          </p:cNvPr>
          <p:cNvSpPr>
            <a:spLocks noGrp="1"/>
          </p:cNvSpPr>
          <p:nvPr>
            <p:ph type="body" sz="quarter" idx="10"/>
          </p:nvPr>
        </p:nvSpPr>
        <p:spPr>
          <a:xfrm>
            <a:off x="838200" y="2659660"/>
            <a:ext cx="8077200" cy="351254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5" name="Kuva 14">
            <a:extLst>
              <a:ext uri="{FF2B5EF4-FFF2-40B4-BE49-F238E27FC236}">
                <a16:creationId xmlns:a16="http://schemas.microsoft.com/office/drawing/2014/main" id="{2F42BA41-4ADC-2547-9E2D-6D7F80B9F4F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Tree>
    <p:extLst>
      <p:ext uri="{BB962C8B-B14F-4D97-AF65-F5344CB8AC3E}">
        <p14:creationId xmlns:p14="http://schemas.microsoft.com/office/powerpoint/2010/main" val="3118815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7 - Otsikko ja sisältö">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B098147C-2FE2-9A47-A1DC-F8EFFC85D875}"/>
              </a:ext>
            </a:extLst>
          </p:cNvPr>
          <p:cNvSpPr>
            <a:spLocks noGrp="1"/>
          </p:cNvSpPr>
          <p:nvPr>
            <p:ph type="title"/>
          </p:nvPr>
        </p:nvSpPr>
        <p:spPr>
          <a:xfrm>
            <a:off x="1574800" y="685800"/>
            <a:ext cx="60960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6">
            <a:extLst>
              <a:ext uri="{FF2B5EF4-FFF2-40B4-BE49-F238E27FC236}">
                <a16:creationId xmlns:a16="http://schemas.microsoft.com/office/drawing/2014/main" id="{3961F92E-EC89-7A48-AE33-1D5EDF637C2C}"/>
              </a:ext>
            </a:extLst>
          </p:cNvPr>
          <p:cNvSpPr>
            <a:spLocks noGrp="1"/>
          </p:cNvSpPr>
          <p:nvPr>
            <p:ph type="body" sz="quarter" idx="10"/>
          </p:nvPr>
        </p:nvSpPr>
        <p:spPr>
          <a:xfrm>
            <a:off x="1574800" y="2819400"/>
            <a:ext cx="5029200"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Rectangle 1">
            <a:extLst>
              <a:ext uri="{FF2B5EF4-FFF2-40B4-BE49-F238E27FC236}">
                <a16:creationId xmlns:a16="http://schemas.microsoft.com/office/drawing/2014/main" id="{BE2E69EA-441B-9840-99E2-A3D4CB4FF62D}"/>
              </a:ext>
            </a:extLst>
          </p:cNvPr>
          <p:cNvSpPr/>
          <p:nvPr userDrawn="1"/>
        </p:nvSpPr>
        <p:spPr>
          <a:xfrm>
            <a:off x="0" y="548640"/>
            <a:ext cx="660400" cy="5669280"/>
          </a:xfrm>
          <a:prstGeom prst="rect">
            <a:avLst/>
          </a:prstGeom>
          <a:solidFill>
            <a:srgbClr val="B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89837915-7564-E543-9970-B98424CEA8FB}"/>
              </a:ext>
            </a:extLst>
          </p:cNvPr>
          <p:cNvSpPr/>
          <p:nvPr userDrawn="1"/>
        </p:nvSpPr>
        <p:spPr>
          <a:xfrm>
            <a:off x="11531600" y="548640"/>
            <a:ext cx="660400" cy="5669280"/>
          </a:xfrm>
          <a:prstGeom prst="rect">
            <a:avLst/>
          </a:prstGeom>
          <a:solidFill>
            <a:srgbClr val="B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Picture Placeholder 4">
            <a:extLst>
              <a:ext uri="{FF2B5EF4-FFF2-40B4-BE49-F238E27FC236}">
                <a16:creationId xmlns:a16="http://schemas.microsoft.com/office/drawing/2014/main" id="{50A29DF2-66F3-CC43-A45F-4D857441EEBB}"/>
              </a:ext>
            </a:extLst>
          </p:cNvPr>
          <p:cNvSpPr>
            <a:spLocks noGrp="1"/>
          </p:cNvSpPr>
          <p:nvPr>
            <p:ph type="pic" sz="quarter" idx="11"/>
          </p:nvPr>
        </p:nvSpPr>
        <p:spPr>
          <a:xfrm>
            <a:off x="8585200" y="548641"/>
            <a:ext cx="2743201" cy="5669598"/>
          </a:xfrm>
        </p:spPr>
        <p:txBody>
          <a:bodyPr/>
          <a:lstStyle/>
          <a:p>
            <a:endParaRPr lang="en-FI"/>
          </a:p>
        </p:txBody>
      </p:sp>
    </p:spTree>
    <p:extLst>
      <p:ext uri="{BB962C8B-B14F-4D97-AF65-F5344CB8AC3E}">
        <p14:creationId xmlns:p14="http://schemas.microsoft.com/office/powerpoint/2010/main" val="30406423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7 - Otsikko ja sisältö">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B098147C-2FE2-9A47-A1DC-F8EFFC85D875}"/>
              </a:ext>
            </a:extLst>
          </p:cNvPr>
          <p:cNvSpPr>
            <a:spLocks noGrp="1"/>
          </p:cNvSpPr>
          <p:nvPr>
            <p:ph type="title"/>
          </p:nvPr>
        </p:nvSpPr>
        <p:spPr>
          <a:xfrm>
            <a:off x="1574800" y="685800"/>
            <a:ext cx="60960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6">
            <a:extLst>
              <a:ext uri="{FF2B5EF4-FFF2-40B4-BE49-F238E27FC236}">
                <a16:creationId xmlns:a16="http://schemas.microsoft.com/office/drawing/2014/main" id="{3961F92E-EC89-7A48-AE33-1D5EDF637C2C}"/>
              </a:ext>
            </a:extLst>
          </p:cNvPr>
          <p:cNvSpPr>
            <a:spLocks noGrp="1"/>
          </p:cNvSpPr>
          <p:nvPr>
            <p:ph type="body" sz="quarter" idx="10"/>
          </p:nvPr>
        </p:nvSpPr>
        <p:spPr>
          <a:xfrm>
            <a:off x="1574800" y="2819400"/>
            <a:ext cx="5029200"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2" name="Rectangle 1">
            <a:extLst>
              <a:ext uri="{FF2B5EF4-FFF2-40B4-BE49-F238E27FC236}">
                <a16:creationId xmlns:a16="http://schemas.microsoft.com/office/drawing/2014/main" id="{BE2E69EA-441B-9840-99E2-A3D4CB4FF62D}"/>
              </a:ext>
            </a:extLst>
          </p:cNvPr>
          <p:cNvSpPr/>
          <p:nvPr userDrawn="1"/>
        </p:nvSpPr>
        <p:spPr>
          <a:xfrm>
            <a:off x="0" y="548640"/>
            <a:ext cx="660400" cy="5669280"/>
          </a:xfrm>
          <a:prstGeom prst="rect">
            <a:avLst/>
          </a:prstGeom>
          <a:solidFill>
            <a:srgbClr val="B3E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9" name="Rectangle 8">
            <a:extLst>
              <a:ext uri="{FF2B5EF4-FFF2-40B4-BE49-F238E27FC236}">
                <a16:creationId xmlns:a16="http://schemas.microsoft.com/office/drawing/2014/main" id="{89837915-7564-E543-9970-B98424CEA8FB}"/>
              </a:ext>
            </a:extLst>
          </p:cNvPr>
          <p:cNvSpPr/>
          <p:nvPr userDrawn="1"/>
        </p:nvSpPr>
        <p:spPr>
          <a:xfrm>
            <a:off x="11531600" y="548640"/>
            <a:ext cx="660400" cy="5669280"/>
          </a:xfrm>
          <a:prstGeom prst="rect">
            <a:avLst/>
          </a:prstGeom>
          <a:solidFill>
            <a:srgbClr val="B3E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Picture Placeholder 4">
            <a:extLst>
              <a:ext uri="{FF2B5EF4-FFF2-40B4-BE49-F238E27FC236}">
                <a16:creationId xmlns:a16="http://schemas.microsoft.com/office/drawing/2014/main" id="{50A29DF2-66F3-CC43-A45F-4D857441EEBB}"/>
              </a:ext>
            </a:extLst>
          </p:cNvPr>
          <p:cNvSpPr>
            <a:spLocks noGrp="1"/>
          </p:cNvSpPr>
          <p:nvPr>
            <p:ph type="pic" sz="quarter" idx="11"/>
          </p:nvPr>
        </p:nvSpPr>
        <p:spPr>
          <a:xfrm>
            <a:off x="8585200" y="548641"/>
            <a:ext cx="2743201" cy="5669598"/>
          </a:xfrm>
        </p:spPr>
        <p:txBody>
          <a:bodyPr/>
          <a:lstStyle/>
          <a:p>
            <a:endParaRPr lang="en-FI"/>
          </a:p>
        </p:txBody>
      </p:sp>
    </p:spTree>
    <p:extLst>
      <p:ext uri="{BB962C8B-B14F-4D97-AF65-F5344CB8AC3E}">
        <p14:creationId xmlns:p14="http://schemas.microsoft.com/office/powerpoint/2010/main" val="3690800866"/>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7 - Otsikko ja sisältö">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B098147C-2FE2-9A47-A1DC-F8EFFC85D875}"/>
              </a:ext>
            </a:extLst>
          </p:cNvPr>
          <p:cNvSpPr>
            <a:spLocks noGrp="1"/>
          </p:cNvSpPr>
          <p:nvPr>
            <p:ph type="title"/>
          </p:nvPr>
        </p:nvSpPr>
        <p:spPr>
          <a:xfrm>
            <a:off x="4165600" y="685800"/>
            <a:ext cx="60960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6">
            <a:extLst>
              <a:ext uri="{FF2B5EF4-FFF2-40B4-BE49-F238E27FC236}">
                <a16:creationId xmlns:a16="http://schemas.microsoft.com/office/drawing/2014/main" id="{3961F92E-EC89-7A48-AE33-1D5EDF637C2C}"/>
              </a:ext>
            </a:extLst>
          </p:cNvPr>
          <p:cNvSpPr>
            <a:spLocks noGrp="1"/>
          </p:cNvSpPr>
          <p:nvPr>
            <p:ph type="body" sz="quarter" idx="10"/>
          </p:nvPr>
        </p:nvSpPr>
        <p:spPr>
          <a:xfrm>
            <a:off x="4165600" y="2819400"/>
            <a:ext cx="5029200"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Rectangle 8">
            <a:extLst>
              <a:ext uri="{FF2B5EF4-FFF2-40B4-BE49-F238E27FC236}">
                <a16:creationId xmlns:a16="http://schemas.microsoft.com/office/drawing/2014/main" id="{89837915-7564-E543-9970-B98424CEA8FB}"/>
              </a:ext>
            </a:extLst>
          </p:cNvPr>
          <p:cNvSpPr/>
          <p:nvPr userDrawn="1"/>
        </p:nvSpPr>
        <p:spPr>
          <a:xfrm>
            <a:off x="11531600" y="548640"/>
            <a:ext cx="660400" cy="5669280"/>
          </a:xfrm>
          <a:prstGeom prst="rect">
            <a:avLst/>
          </a:prstGeom>
          <a:solidFill>
            <a:srgbClr val="B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Picture Placeholder 4">
            <a:extLst>
              <a:ext uri="{FF2B5EF4-FFF2-40B4-BE49-F238E27FC236}">
                <a16:creationId xmlns:a16="http://schemas.microsoft.com/office/drawing/2014/main" id="{50A29DF2-66F3-CC43-A45F-4D857441EEBB}"/>
              </a:ext>
            </a:extLst>
          </p:cNvPr>
          <p:cNvSpPr>
            <a:spLocks noGrp="1"/>
          </p:cNvSpPr>
          <p:nvPr>
            <p:ph type="pic" sz="quarter" idx="11"/>
          </p:nvPr>
        </p:nvSpPr>
        <p:spPr>
          <a:xfrm>
            <a:off x="787399" y="548640"/>
            <a:ext cx="2743201" cy="5669280"/>
          </a:xfrm>
        </p:spPr>
        <p:txBody>
          <a:bodyPr/>
          <a:lstStyle/>
          <a:p>
            <a:endParaRPr lang="en-FI"/>
          </a:p>
        </p:txBody>
      </p:sp>
    </p:spTree>
    <p:extLst>
      <p:ext uri="{BB962C8B-B14F-4D97-AF65-F5344CB8AC3E}">
        <p14:creationId xmlns:p14="http://schemas.microsoft.com/office/powerpoint/2010/main" val="265770386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he Best of Both Worlds">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B8C09D16-910B-7F4A-B3A3-E9A0B75ABA0A}"/>
              </a:ext>
            </a:extLst>
          </p:cNvPr>
          <p:cNvPicPr>
            <a:picLocks noChangeAspect="1"/>
          </p:cNvPicPr>
          <p:nvPr userDrawn="1"/>
        </p:nvPicPr>
        <p:blipFill>
          <a:blip r:embed="rId2"/>
          <a:stretch>
            <a:fillRect/>
          </a:stretch>
        </p:blipFill>
        <p:spPr>
          <a:xfrm>
            <a:off x="3794227" y="954505"/>
            <a:ext cx="4948989" cy="4948989"/>
          </a:xfrm>
          <a:prstGeom prst="rect">
            <a:avLst/>
          </a:prstGeom>
        </p:spPr>
      </p:pic>
    </p:spTree>
    <p:extLst>
      <p:ext uri="{BB962C8B-B14F-4D97-AF65-F5344CB8AC3E}">
        <p14:creationId xmlns:p14="http://schemas.microsoft.com/office/powerpoint/2010/main" val="342308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7 - Otsikko ja sisältö">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B098147C-2FE2-9A47-A1DC-F8EFFC85D875}"/>
              </a:ext>
            </a:extLst>
          </p:cNvPr>
          <p:cNvSpPr>
            <a:spLocks noGrp="1"/>
          </p:cNvSpPr>
          <p:nvPr>
            <p:ph type="title"/>
          </p:nvPr>
        </p:nvSpPr>
        <p:spPr>
          <a:xfrm>
            <a:off x="4165600" y="685800"/>
            <a:ext cx="60960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6">
            <a:extLst>
              <a:ext uri="{FF2B5EF4-FFF2-40B4-BE49-F238E27FC236}">
                <a16:creationId xmlns:a16="http://schemas.microsoft.com/office/drawing/2014/main" id="{3961F92E-EC89-7A48-AE33-1D5EDF637C2C}"/>
              </a:ext>
            </a:extLst>
          </p:cNvPr>
          <p:cNvSpPr>
            <a:spLocks noGrp="1"/>
          </p:cNvSpPr>
          <p:nvPr>
            <p:ph type="body" sz="quarter" idx="10"/>
          </p:nvPr>
        </p:nvSpPr>
        <p:spPr>
          <a:xfrm>
            <a:off x="4165600" y="2819400"/>
            <a:ext cx="5029200"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Rectangle 8">
            <a:extLst>
              <a:ext uri="{FF2B5EF4-FFF2-40B4-BE49-F238E27FC236}">
                <a16:creationId xmlns:a16="http://schemas.microsoft.com/office/drawing/2014/main" id="{89837915-7564-E543-9970-B98424CEA8FB}"/>
              </a:ext>
            </a:extLst>
          </p:cNvPr>
          <p:cNvSpPr/>
          <p:nvPr userDrawn="1"/>
        </p:nvSpPr>
        <p:spPr>
          <a:xfrm>
            <a:off x="11531600" y="548640"/>
            <a:ext cx="660400" cy="5669280"/>
          </a:xfrm>
          <a:prstGeom prst="rect">
            <a:avLst/>
          </a:prstGeom>
          <a:solidFill>
            <a:srgbClr val="B3E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Picture Placeholder 4">
            <a:extLst>
              <a:ext uri="{FF2B5EF4-FFF2-40B4-BE49-F238E27FC236}">
                <a16:creationId xmlns:a16="http://schemas.microsoft.com/office/drawing/2014/main" id="{50A29DF2-66F3-CC43-A45F-4D857441EEBB}"/>
              </a:ext>
            </a:extLst>
          </p:cNvPr>
          <p:cNvSpPr>
            <a:spLocks noGrp="1"/>
          </p:cNvSpPr>
          <p:nvPr>
            <p:ph type="pic" sz="quarter" idx="11"/>
          </p:nvPr>
        </p:nvSpPr>
        <p:spPr>
          <a:xfrm>
            <a:off x="787399" y="548640"/>
            <a:ext cx="2743201" cy="5669280"/>
          </a:xfrm>
        </p:spPr>
        <p:txBody>
          <a:bodyPr/>
          <a:lstStyle/>
          <a:p>
            <a:endParaRPr lang="en-FI"/>
          </a:p>
        </p:txBody>
      </p:sp>
    </p:spTree>
    <p:extLst>
      <p:ext uri="{BB962C8B-B14F-4D97-AF65-F5344CB8AC3E}">
        <p14:creationId xmlns:p14="http://schemas.microsoft.com/office/powerpoint/2010/main" val="418187930"/>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7 - Otsikko ja sisältö">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B098147C-2FE2-9A47-A1DC-F8EFFC85D875}"/>
              </a:ext>
            </a:extLst>
          </p:cNvPr>
          <p:cNvSpPr>
            <a:spLocks noGrp="1"/>
          </p:cNvSpPr>
          <p:nvPr>
            <p:ph type="title"/>
          </p:nvPr>
        </p:nvSpPr>
        <p:spPr>
          <a:xfrm>
            <a:off x="7467600" y="685800"/>
            <a:ext cx="4460240" cy="1962076"/>
          </a:xfrm>
        </p:spPr>
        <p:txBody>
          <a:bodyPr anchor="b" anchorCtr="0">
            <a:normAutofit/>
          </a:bodyPr>
          <a:lstStyle>
            <a:lvl1pPr>
              <a:defRPr sz="36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6">
            <a:extLst>
              <a:ext uri="{FF2B5EF4-FFF2-40B4-BE49-F238E27FC236}">
                <a16:creationId xmlns:a16="http://schemas.microsoft.com/office/drawing/2014/main" id="{3961F92E-EC89-7A48-AE33-1D5EDF637C2C}"/>
              </a:ext>
            </a:extLst>
          </p:cNvPr>
          <p:cNvSpPr>
            <a:spLocks noGrp="1"/>
          </p:cNvSpPr>
          <p:nvPr>
            <p:ph type="body" sz="quarter" idx="10"/>
          </p:nvPr>
        </p:nvSpPr>
        <p:spPr>
          <a:xfrm>
            <a:off x="7467600" y="2819400"/>
            <a:ext cx="3992880"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icture Placeholder 4">
            <a:extLst>
              <a:ext uri="{FF2B5EF4-FFF2-40B4-BE49-F238E27FC236}">
                <a16:creationId xmlns:a16="http://schemas.microsoft.com/office/drawing/2014/main" id="{50A29DF2-66F3-CC43-A45F-4D857441EEBB}"/>
              </a:ext>
            </a:extLst>
          </p:cNvPr>
          <p:cNvSpPr>
            <a:spLocks noGrp="1"/>
          </p:cNvSpPr>
          <p:nvPr>
            <p:ph type="pic" sz="quarter" idx="11"/>
          </p:nvPr>
        </p:nvSpPr>
        <p:spPr>
          <a:xfrm>
            <a:off x="787398" y="548640"/>
            <a:ext cx="6263641" cy="5669280"/>
          </a:xfrm>
        </p:spPr>
        <p:txBody>
          <a:bodyPr/>
          <a:lstStyle/>
          <a:p>
            <a:endParaRPr lang="en-FI"/>
          </a:p>
        </p:txBody>
      </p:sp>
    </p:spTree>
    <p:extLst>
      <p:ext uri="{BB962C8B-B14F-4D97-AF65-F5344CB8AC3E}">
        <p14:creationId xmlns:p14="http://schemas.microsoft.com/office/powerpoint/2010/main" val="184531169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7 - Otsikko ja sisältö">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0A29DF2-66F3-CC43-A45F-4D857441EEBB}"/>
              </a:ext>
            </a:extLst>
          </p:cNvPr>
          <p:cNvSpPr>
            <a:spLocks noGrp="1"/>
          </p:cNvSpPr>
          <p:nvPr>
            <p:ph type="pic" sz="quarter" idx="11"/>
          </p:nvPr>
        </p:nvSpPr>
        <p:spPr>
          <a:xfrm>
            <a:off x="787398" y="548640"/>
            <a:ext cx="9494522" cy="5669280"/>
          </a:xfrm>
        </p:spPr>
        <p:txBody>
          <a:bodyPr/>
          <a:lstStyle/>
          <a:p>
            <a:endParaRPr lang="en-FI"/>
          </a:p>
        </p:txBody>
      </p:sp>
      <p:sp>
        <p:nvSpPr>
          <p:cNvPr id="6" name="Rectangle 5">
            <a:extLst>
              <a:ext uri="{FF2B5EF4-FFF2-40B4-BE49-F238E27FC236}">
                <a16:creationId xmlns:a16="http://schemas.microsoft.com/office/drawing/2014/main" id="{FEE15B15-0AEE-CE4B-A24F-CAB1621DE23F}"/>
              </a:ext>
            </a:extLst>
          </p:cNvPr>
          <p:cNvSpPr/>
          <p:nvPr userDrawn="1"/>
        </p:nvSpPr>
        <p:spPr>
          <a:xfrm>
            <a:off x="0" y="1249680"/>
            <a:ext cx="4795520" cy="4470400"/>
          </a:xfrm>
          <a:prstGeom prst="rect">
            <a:avLst/>
          </a:prstGeom>
          <a:solidFill>
            <a:srgbClr val="B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Otsikko 1">
            <a:extLst>
              <a:ext uri="{FF2B5EF4-FFF2-40B4-BE49-F238E27FC236}">
                <a16:creationId xmlns:a16="http://schemas.microsoft.com/office/drawing/2014/main" id="{B098147C-2FE2-9A47-A1DC-F8EFFC85D875}"/>
              </a:ext>
            </a:extLst>
          </p:cNvPr>
          <p:cNvSpPr>
            <a:spLocks noGrp="1"/>
          </p:cNvSpPr>
          <p:nvPr>
            <p:ph type="title"/>
          </p:nvPr>
        </p:nvSpPr>
        <p:spPr>
          <a:xfrm>
            <a:off x="1016000" y="868680"/>
            <a:ext cx="4460240" cy="1962076"/>
          </a:xfrm>
        </p:spPr>
        <p:txBody>
          <a:bodyPr anchor="b" anchorCtr="0">
            <a:normAutofit/>
          </a:bodyPr>
          <a:lstStyle>
            <a:lvl1pPr>
              <a:defRPr sz="36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6">
            <a:extLst>
              <a:ext uri="{FF2B5EF4-FFF2-40B4-BE49-F238E27FC236}">
                <a16:creationId xmlns:a16="http://schemas.microsoft.com/office/drawing/2014/main" id="{3961F92E-EC89-7A48-AE33-1D5EDF637C2C}"/>
              </a:ext>
            </a:extLst>
          </p:cNvPr>
          <p:cNvSpPr>
            <a:spLocks noGrp="1"/>
          </p:cNvSpPr>
          <p:nvPr>
            <p:ph type="body" sz="quarter" idx="10"/>
          </p:nvPr>
        </p:nvSpPr>
        <p:spPr>
          <a:xfrm>
            <a:off x="1016000" y="3002280"/>
            <a:ext cx="3992880"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820378958"/>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9_7 - Otsikko ja sisältö">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0A29DF2-66F3-CC43-A45F-4D857441EEBB}"/>
              </a:ext>
            </a:extLst>
          </p:cNvPr>
          <p:cNvSpPr>
            <a:spLocks noGrp="1"/>
          </p:cNvSpPr>
          <p:nvPr>
            <p:ph type="pic" sz="quarter" idx="11"/>
          </p:nvPr>
        </p:nvSpPr>
        <p:spPr>
          <a:xfrm>
            <a:off x="787398" y="548640"/>
            <a:ext cx="9494522" cy="5669280"/>
          </a:xfrm>
        </p:spPr>
        <p:txBody>
          <a:bodyPr/>
          <a:lstStyle/>
          <a:p>
            <a:endParaRPr lang="en-FI"/>
          </a:p>
        </p:txBody>
      </p:sp>
      <p:sp>
        <p:nvSpPr>
          <p:cNvPr id="6" name="Rectangle 5">
            <a:extLst>
              <a:ext uri="{FF2B5EF4-FFF2-40B4-BE49-F238E27FC236}">
                <a16:creationId xmlns:a16="http://schemas.microsoft.com/office/drawing/2014/main" id="{FEE15B15-0AEE-CE4B-A24F-CAB1621DE23F}"/>
              </a:ext>
            </a:extLst>
          </p:cNvPr>
          <p:cNvSpPr/>
          <p:nvPr userDrawn="1"/>
        </p:nvSpPr>
        <p:spPr>
          <a:xfrm>
            <a:off x="0" y="1249680"/>
            <a:ext cx="4795520" cy="4470400"/>
          </a:xfrm>
          <a:prstGeom prst="rect">
            <a:avLst/>
          </a:prstGeom>
          <a:solidFill>
            <a:srgbClr val="B3E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Otsikko 1">
            <a:extLst>
              <a:ext uri="{FF2B5EF4-FFF2-40B4-BE49-F238E27FC236}">
                <a16:creationId xmlns:a16="http://schemas.microsoft.com/office/drawing/2014/main" id="{B098147C-2FE2-9A47-A1DC-F8EFFC85D875}"/>
              </a:ext>
            </a:extLst>
          </p:cNvPr>
          <p:cNvSpPr>
            <a:spLocks noGrp="1"/>
          </p:cNvSpPr>
          <p:nvPr>
            <p:ph type="title"/>
          </p:nvPr>
        </p:nvSpPr>
        <p:spPr>
          <a:xfrm>
            <a:off x="1016000" y="868680"/>
            <a:ext cx="4460240" cy="1962076"/>
          </a:xfrm>
        </p:spPr>
        <p:txBody>
          <a:bodyPr anchor="b" anchorCtr="0">
            <a:normAutofit/>
          </a:bodyPr>
          <a:lstStyle>
            <a:lvl1pPr>
              <a:defRPr sz="36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6">
            <a:extLst>
              <a:ext uri="{FF2B5EF4-FFF2-40B4-BE49-F238E27FC236}">
                <a16:creationId xmlns:a16="http://schemas.microsoft.com/office/drawing/2014/main" id="{3961F92E-EC89-7A48-AE33-1D5EDF637C2C}"/>
              </a:ext>
            </a:extLst>
          </p:cNvPr>
          <p:cNvSpPr>
            <a:spLocks noGrp="1"/>
          </p:cNvSpPr>
          <p:nvPr>
            <p:ph type="body" sz="quarter" idx="10"/>
          </p:nvPr>
        </p:nvSpPr>
        <p:spPr>
          <a:xfrm>
            <a:off x="1016000" y="3002280"/>
            <a:ext cx="3992880"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84575208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7 - Otsikko ja sisältö">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B098147C-2FE2-9A47-A1DC-F8EFFC85D875}"/>
              </a:ext>
            </a:extLst>
          </p:cNvPr>
          <p:cNvSpPr>
            <a:spLocks noGrp="1"/>
          </p:cNvSpPr>
          <p:nvPr>
            <p:ph type="title"/>
          </p:nvPr>
        </p:nvSpPr>
        <p:spPr>
          <a:xfrm>
            <a:off x="1513840" y="685800"/>
            <a:ext cx="8544560" cy="1681480"/>
          </a:xfrm>
        </p:spPr>
        <p:txBody>
          <a:bodyPr anchor="b" anchorCtr="0">
            <a:normAutofit/>
          </a:bodyPr>
          <a:lstStyle>
            <a:lvl1pPr algn="ctr">
              <a:defRPr sz="36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9" name="Rectangle 8">
            <a:extLst>
              <a:ext uri="{FF2B5EF4-FFF2-40B4-BE49-F238E27FC236}">
                <a16:creationId xmlns:a16="http://schemas.microsoft.com/office/drawing/2014/main" id="{89837915-7564-E543-9970-B98424CEA8FB}"/>
              </a:ext>
            </a:extLst>
          </p:cNvPr>
          <p:cNvSpPr/>
          <p:nvPr userDrawn="1"/>
        </p:nvSpPr>
        <p:spPr>
          <a:xfrm>
            <a:off x="1513840" y="2647876"/>
            <a:ext cx="1534160" cy="1503680"/>
          </a:xfrm>
          <a:prstGeom prst="rect">
            <a:avLst/>
          </a:prstGeom>
          <a:solidFill>
            <a:srgbClr val="B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1" name="Rectangle 10">
            <a:extLst>
              <a:ext uri="{FF2B5EF4-FFF2-40B4-BE49-F238E27FC236}">
                <a16:creationId xmlns:a16="http://schemas.microsoft.com/office/drawing/2014/main" id="{8FE16207-A786-AD4B-80F1-7DC1D9880962}"/>
              </a:ext>
            </a:extLst>
          </p:cNvPr>
          <p:cNvSpPr/>
          <p:nvPr userDrawn="1"/>
        </p:nvSpPr>
        <p:spPr>
          <a:xfrm>
            <a:off x="3820160" y="2647876"/>
            <a:ext cx="1534160" cy="1503680"/>
          </a:xfrm>
          <a:prstGeom prst="rect">
            <a:avLst/>
          </a:prstGeom>
          <a:solidFill>
            <a:srgbClr val="B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11">
            <a:extLst>
              <a:ext uri="{FF2B5EF4-FFF2-40B4-BE49-F238E27FC236}">
                <a16:creationId xmlns:a16="http://schemas.microsoft.com/office/drawing/2014/main" id="{13AF507C-DB7A-0B42-B517-76BD8D627C4F}"/>
              </a:ext>
            </a:extLst>
          </p:cNvPr>
          <p:cNvSpPr/>
          <p:nvPr userDrawn="1"/>
        </p:nvSpPr>
        <p:spPr>
          <a:xfrm>
            <a:off x="6248400" y="2647876"/>
            <a:ext cx="1534160" cy="1503680"/>
          </a:xfrm>
          <a:prstGeom prst="rect">
            <a:avLst/>
          </a:prstGeom>
          <a:solidFill>
            <a:srgbClr val="B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3" name="Rectangle 12">
            <a:extLst>
              <a:ext uri="{FF2B5EF4-FFF2-40B4-BE49-F238E27FC236}">
                <a16:creationId xmlns:a16="http://schemas.microsoft.com/office/drawing/2014/main" id="{483AFD3C-F6AD-C74A-A3D5-5A9A6CE40A72}"/>
              </a:ext>
            </a:extLst>
          </p:cNvPr>
          <p:cNvSpPr/>
          <p:nvPr userDrawn="1"/>
        </p:nvSpPr>
        <p:spPr>
          <a:xfrm>
            <a:off x="8524240" y="2647876"/>
            <a:ext cx="1534160" cy="1503680"/>
          </a:xfrm>
          <a:prstGeom prst="rect">
            <a:avLst/>
          </a:prstGeom>
          <a:solidFill>
            <a:srgbClr val="B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4" name="Graphic 3" descr="Badge 1 with solid fill">
            <a:extLst>
              <a:ext uri="{FF2B5EF4-FFF2-40B4-BE49-F238E27FC236}">
                <a16:creationId xmlns:a16="http://schemas.microsoft.com/office/drawing/2014/main" id="{4F15A807-8AF4-2249-9D3D-352E11C5F9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968961" y="3123934"/>
            <a:ext cx="610132" cy="610132"/>
          </a:xfrm>
          <a:prstGeom prst="rect">
            <a:avLst/>
          </a:prstGeom>
        </p:spPr>
      </p:pic>
      <p:pic>
        <p:nvPicPr>
          <p:cNvPr id="14" name="Graphic 13" descr="Badge with solid fill">
            <a:extLst>
              <a:ext uri="{FF2B5EF4-FFF2-40B4-BE49-F238E27FC236}">
                <a16:creationId xmlns:a16="http://schemas.microsoft.com/office/drawing/2014/main" id="{6CACE760-A858-2C4B-A06F-FE560105F17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293703" y="3120997"/>
            <a:ext cx="616005" cy="616005"/>
          </a:xfrm>
          <a:prstGeom prst="rect">
            <a:avLst/>
          </a:prstGeom>
        </p:spPr>
      </p:pic>
      <p:pic>
        <p:nvPicPr>
          <p:cNvPr id="16" name="Graphic 15" descr="Badge 3 with solid fill">
            <a:extLst>
              <a:ext uri="{FF2B5EF4-FFF2-40B4-BE49-F238E27FC236}">
                <a16:creationId xmlns:a16="http://schemas.microsoft.com/office/drawing/2014/main" id="{86D8B879-64EE-7E4C-B27A-0869FA2D4089}"/>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741601" y="3122543"/>
            <a:ext cx="612913" cy="612913"/>
          </a:xfrm>
          <a:prstGeom prst="rect">
            <a:avLst/>
          </a:prstGeom>
        </p:spPr>
      </p:pic>
      <p:pic>
        <p:nvPicPr>
          <p:cNvPr id="18" name="Graphic 17" descr="Badge 4 with solid fill">
            <a:extLst>
              <a:ext uri="{FF2B5EF4-FFF2-40B4-BE49-F238E27FC236}">
                <a16:creationId xmlns:a16="http://schemas.microsoft.com/office/drawing/2014/main" id="{357C6040-BC02-E443-ADCE-A7166BE76E3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9016336" y="3120997"/>
            <a:ext cx="586409" cy="586409"/>
          </a:xfrm>
          <a:prstGeom prst="rect">
            <a:avLst/>
          </a:prstGeom>
        </p:spPr>
      </p:pic>
    </p:spTree>
    <p:extLst>
      <p:ext uri="{BB962C8B-B14F-4D97-AF65-F5344CB8AC3E}">
        <p14:creationId xmlns:p14="http://schemas.microsoft.com/office/powerpoint/2010/main" val="271776191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7 - Otsikko ja sisältö">
    <p:spTree>
      <p:nvGrpSpPr>
        <p:cNvPr id="1" name=""/>
        <p:cNvGrpSpPr/>
        <p:nvPr/>
      </p:nvGrpSpPr>
      <p:grpSpPr>
        <a:xfrm>
          <a:off x="0" y="0"/>
          <a:ext cx="0" cy="0"/>
          <a:chOff x="0" y="0"/>
          <a:chExt cx="0" cy="0"/>
        </a:xfrm>
      </p:grpSpPr>
      <p:sp>
        <p:nvSpPr>
          <p:cNvPr id="8" name="Otsikko 1">
            <a:extLst>
              <a:ext uri="{FF2B5EF4-FFF2-40B4-BE49-F238E27FC236}">
                <a16:creationId xmlns:a16="http://schemas.microsoft.com/office/drawing/2014/main" id="{B098147C-2FE2-9A47-A1DC-F8EFFC85D875}"/>
              </a:ext>
            </a:extLst>
          </p:cNvPr>
          <p:cNvSpPr>
            <a:spLocks noGrp="1"/>
          </p:cNvSpPr>
          <p:nvPr>
            <p:ph type="title"/>
          </p:nvPr>
        </p:nvSpPr>
        <p:spPr>
          <a:xfrm>
            <a:off x="1513840" y="685800"/>
            <a:ext cx="8544560" cy="1681480"/>
          </a:xfrm>
        </p:spPr>
        <p:txBody>
          <a:bodyPr anchor="b" anchorCtr="0">
            <a:normAutofit/>
          </a:bodyPr>
          <a:lstStyle>
            <a:lvl1pPr algn="ctr">
              <a:defRPr sz="3600" b="1" i="0" baseline="0"/>
            </a:lvl1pPr>
          </a:lstStyle>
          <a:p>
            <a:r>
              <a:rPr lang="fi-FI"/>
              <a:t>Muokkaa </a:t>
            </a:r>
            <a:r>
              <a:rPr lang="fi-FI" err="1"/>
              <a:t>ots</a:t>
            </a:r>
            <a:r>
              <a:rPr lang="fi-FI"/>
              <a:t>. </a:t>
            </a:r>
            <a:r>
              <a:rPr lang="fi-FI" err="1"/>
              <a:t>perustyyl</a:t>
            </a:r>
            <a:r>
              <a:rPr lang="fi-FI"/>
              <a:t>. </a:t>
            </a:r>
            <a:r>
              <a:rPr lang="fi-FI" err="1"/>
              <a:t>napsautt</a:t>
            </a:r>
            <a:r>
              <a:rPr lang="fi-FI"/>
              <a:t>.</a:t>
            </a:r>
          </a:p>
        </p:txBody>
      </p:sp>
      <p:pic>
        <p:nvPicPr>
          <p:cNvPr id="3" name="Picture 2" descr="A picture containing text, businesscard&#10;&#10;Description automatically generated">
            <a:extLst>
              <a:ext uri="{FF2B5EF4-FFF2-40B4-BE49-F238E27FC236}">
                <a16:creationId xmlns:a16="http://schemas.microsoft.com/office/drawing/2014/main" id="{4D84FDF3-BDAE-134C-B5A2-BDDDF35D5D5D}"/>
              </a:ext>
            </a:extLst>
          </p:cNvPr>
          <p:cNvPicPr>
            <a:picLocks noChangeAspect="1"/>
          </p:cNvPicPr>
          <p:nvPr userDrawn="1"/>
        </p:nvPicPr>
        <p:blipFill>
          <a:blip r:embed="rId2"/>
          <a:stretch>
            <a:fillRect/>
          </a:stretch>
        </p:blipFill>
        <p:spPr>
          <a:xfrm>
            <a:off x="4868536" y="2791326"/>
            <a:ext cx="1835168" cy="2307724"/>
          </a:xfrm>
          <a:prstGeom prst="rect">
            <a:avLst/>
          </a:prstGeom>
        </p:spPr>
      </p:pic>
    </p:spTree>
    <p:extLst>
      <p:ext uri="{BB962C8B-B14F-4D97-AF65-F5344CB8AC3E}">
        <p14:creationId xmlns:p14="http://schemas.microsoft.com/office/powerpoint/2010/main" val="394021162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7 - Otsikko ja sisältö">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8A6FEE-F1B9-FB4B-A159-7FECB74E01AF}"/>
              </a:ext>
            </a:extLst>
          </p:cNvPr>
          <p:cNvSpPr/>
          <p:nvPr userDrawn="1"/>
        </p:nvSpPr>
        <p:spPr>
          <a:xfrm>
            <a:off x="650240" y="548640"/>
            <a:ext cx="10881360" cy="5669280"/>
          </a:xfrm>
          <a:prstGeom prst="rect">
            <a:avLst/>
          </a:prstGeom>
          <a:solidFill>
            <a:srgbClr val="B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Otsikko 1">
            <a:extLst>
              <a:ext uri="{FF2B5EF4-FFF2-40B4-BE49-F238E27FC236}">
                <a16:creationId xmlns:a16="http://schemas.microsoft.com/office/drawing/2014/main" id="{B098147C-2FE2-9A47-A1DC-F8EFFC85D875}"/>
              </a:ext>
            </a:extLst>
          </p:cNvPr>
          <p:cNvSpPr>
            <a:spLocks noGrp="1"/>
          </p:cNvSpPr>
          <p:nvPr>
            <p:ph type="title"/>
          </p:nvPr>
        </p:nvSpPr>
        <p:spPr>
          <a:xfrm>
            <a:off x="1574800" y="909320"/>
            <a:ext cx="9032240" cy="3520440"/>
          </a:xfrm>
        </p:spPr>
        <p:txBody>
          <a:bodyPr anchor="b" anchorCtr="0">
            <a:normAutofit/>
          </a:bodyPr>
          <a:lstStyle>
            <a:lvl1pPr algn="ctr">
              <a:defRPr sz="3600" b="0"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xtBox 2">
            <a:extLst>
              <a:ext uri="{FF2B5EF4-FFF2-40B4-BE49-F238E27FC236}">
                <a16:creationId xmlns:a16="http://schemas.microsoft.com/office/drawing/2014/main" id="{27E7574A-39C6-A14C-836D-7168AEA7B984}"/>
              </a:ext>
            </a:extLst>
          </p:cNvPr>
          <p:cNvSpPr txBox="1"/>
          <p:nvPr userDrawn="1"/>
        </p:nvSpPr>
        <p:spPr>
          <a:xfrm>
            <a:off x="3967480" y="4678680"/>
            <a:ext cx="4246880" cy="369332"/>
          </a:xfrm>
          <a:prstGeom prst="rect">
            <a:avLst/>
          </a:prstGeom>
          <a:noFill/>
        </p:spPr>
        <p:txBody>
          <a:bodyPr wrap="square" rtlCol="0">
            <a:spAutoFit/>
          </a:bodyPr>
          <a:lstStyle/>
          <a:p>
            <a:pPr algn="ctr"/>
            <a:r>
              <a:rPr lang="en-FI"/>
              <a:t>Etunimi Sukunimi</a:t>
            </a:r>
          </a:p>
        </p:txBody>
      </p:sp>
      <p:pic>
        <p:nvPicPr>
          <p:cNvPr id="6" name="Picture 5" descr="Shape&#10;&#10;Description automatically generated with low confidence">
            <a:extLst>
              <a:ext uri="{FF2B5EF4-FFF2-40B4-BE49-F238E27FC236}">
                <a16:creationId xmlns:a16="http://schemas.microsoft.com/office/drawing/2014/main" id="{AB1A1909-C1D2-2F43-89D9-BB85463CF727}"/>
              </a:ext>
            </a:extLst>
          </p:cNvPr>
          <p:cNvPicPr>
            <a:picLocks noChangeAspect="1"/>
          </p:cNvPicPr>
          <p:nvPr userDrawn="1"/>
        </p:nvPicPr>
        <p:blipFill>
          <a:blip r:embed="rId2"/>
          <a:stretch>
            <a:fillRect/>
          </a:stretch>
        </p:blipFill>
        <p:spPr>
          <a:xfrm>
            <a:off x="5648960" y="1158240"/>
            <a:ext cx="883920" cy="883920"/>
          </a:xfrm>
          <a:prstGeom prst="rect">
            <a:avLst/>
          </a:prstGeom>
        </p:spPr>
      </p:pic>
    </p:spTree>
    <p:extLst>
      <p:ext uri="{BB962C8B-B14F-4D97-AF65-F5344CB8AC3E}">
        <p14:creationId xmlns:p14="http://schemas.microsoft.com/office/powerpoint/2010/main" val="1114154243"/>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7 - Otsikko ja sisältö">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78A6FEE-F1B9-FB4B-A159-7FECB74E01AF}"/>
              </a:ext>
            </a:extLst>
          </p:cNvPr>
          <p:cNvSpPr/>
          <p:nvPr userDrawn="1"/>
        </p:nvSpPr>
        <p:spPr>
          <a:xfrm>
            <a:off x="650240" y="548640"/>
            <a:ext cx="10881360" cy="5669280"/>
          </a:xfrm>
          <a:prstGeom prst="rect">
            <a:avLst/>
          </a:prstGeom>
          <a:solidFill>
            <a:srgbClr val="B3E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Otsikko 1">
            <a:extLst>
              <a:ext uri="{FF2B5EF4-FFF2-40B4-BE49-F238E27FC236}">
                <a16:creationId xmlns:a16="http://schemas.microsoft.com/office/drawing/2014/main" id="{B098147C-2FE2-9A47-A1DC-F8EFFC85D875}"/>
              </a:ext>
            </a:extLst>
          </p:cNvPr>
          <p:cNvSpPr>
            <a:spLocks noGrp="1"/>
          </p:cNvSpPr>
          <p:nvPr>
            <p:ph type="title"/>
          </p:nvPr>
        </p:nvSpPr>
        <p:spPr>
          <a:xfrm>
            <a:off x="1574800" y="909320"/>
            <a:ext cx="9032240" cy="3520440"/>
          </a:xfrm>
        </p:spPr>
        <p:txBody>
          <a:bodyPr anchor="b" anchorCtr="0">
            <a:normAutofit/>
          </a:bodyPr>
          <a:lstStyle>
            <a:lvl1pPr algn="ctr">
              <a:defRPr sz="3600" b="0"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xtBox 2">
            <a:extLst>
              <a:ext uri="{FF2B5EF4-FFF2-40B4-BE49-F238E27FC236}">
                <a16:creationId xmlns:a16="http://schemas.microsoft.com/office/drawing/2014/main" id="{27E7574A-39C6-A14C-836D-7168AEA7B984}"/>
              </a:ext>
            </a:extLst>
          </p:cNvPr>
          <p:cNvSpPr txBox="1"/>
          <p:nvPr userDrawn="1"/>
        </p:nvSpPr>
        <p:spPr>
          <a:xfrm>
            <a:off x="3967480" y="4678680"/>
            <a:ext cx="4246880" cy="369332"/>
          </a:xfrm>
          <a:prstGeom prst="rect">
            <a:avLst/>
          </a:prstGeom>
          <a:noFill/>
        </p:spPr>
        <p:txBody>
          <a:bodyPr wrap="square" rtlCol="0">
            <a:spAutoFit/>
          </a:bodyPr>
          <a:lstStyle/>
          <a:p>
            <a:pPr algn="ctr"/>
            <a:r>
              <a:rPr lang="en-FI"/>
              <a:t>Etunimi Sukunimi</a:t>
            </a:r>
          </a:p>
        </p:txBody>
      </p:sp>
      <p:pic>
        <p:nvPicPr>
          <p:cNvPr id="6" name="Picture 5" descr="Shape&#10;&#10;Description automatically generated with low confidence">
            <a:extLst>
              <a:ext uri="{FF2B5EF4-FFF2-40B4-BE49-F238E27FC236}">
                <a16:creationId xmlns:a16="http://schemas.microsoft.com/office/drawing/2014/main" id="{AB1A1909-C1D2-2F43-89D9-BB85463CF727}"/>
              </a:ext>
            </a:extLst>
          </p:cNvPr>
          <p:cNvPicPr>
            <a:picLocks noChangeAspect="1"/>
          </p:cNvPicPr>
          <p:nvPr userDrawn="1"/>
        </p:nvPicPr>
        <p:blipFill>
          <a:blip r:embed="rId2"/>
          <a:stretch>
            <a:fillRect/>
          </a:stretch>
        </p:blipFill>
        <p:spPr>
          <a:xfrm>
            <a:off x="5648960" y="1158240"/>
            <a:ext cx="883920" cy="883920"/>
          </a:xfrm>
          <a:prstGeom prst="rect">
            <a:avLst/>
          </a:prstGeom>
        </p:spPr>
      </p:pic>
    </p:spTree>
    <p:extLst>
      <p:ext uri="{BB962C8B-B14F-4D97-AF65-F5344CB8AC3E}">
        <p14:creationId xmlns:p14="http://schemas.microsoft.com/office/powerpoint/2010/main" val="2196957565"/>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Osio - Taivas">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23E71B10-C18A-2E4E-8266-82D5DAAF5EF3}"/>
              </a:ext>
            </a:extLst>
          </p:cNvPr>
          <p:cNvSpPr/>
          <p:nvPr userDrawn="1"/>
        </p:nvSpPr>
        <p:spPr>
          <a:xfrm>
            <a:off x="0" y="0"/>
            <a:ext cx="12192000" cy="6858000"/>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15796C8D-E685-E742-8022-0914FCE9FF7F}"/>
              </a:ext>
            </a:extLst>
          </p:cNvPr>
          <p:cNvPicPr>
            <a:picLocks noChangeAspect="1"/>
          </p:cNvPicPr>
          <p:nvPr userDrawn="1"/>
        </p:nvPicPr>
        <p:blipFill>
          <a:blip r:embed="rId2"/>
          <a:stretch>
            <a:fillRect/>
          </a:stretch>
        </p:blipFill>
        <p:spPr>
          <a:xfrm>
            <a:off x="4842692" y="5834667"/>
            <a:ext cx="2506617" cy="506489"/>
          </a:xfrm>
          <a:prstGeom prst="rect">
            <a:avLst/>
          </a:prstGeom>
        </p:spPr>
      </p:pic>
      <p:sp>
        <p:nvSpPr>
          <p:cNvPr id="5" name="Otsikko 1">
            <a:extLst>
              <a:ext uri="{FF2B5EF4-FFF2-40B4-BE49-F238E27FC236}">
                <a16:creationId xmlns:a16="http://schemas.microsoft.com/office/drawing/2014/main" id="{8AD5164E-3A2A-F646-9FC4-CF5B1B4AEA8F}"/>
              </a:ext>
            </a:extLst>
          </p:cNvPr>
          <p:cNvSpPr>
            <a:spLocks noGrp="1"/>
          </p:cNvSpPr>
          <p:nvPr>
            <p:ph type="ctrTitle"/>
          </p:nvPr>
        </p:nvSpPr>
        <p:spPr>
          <a:xfrm>
            <a:off x="1524000" y="2391349"/>
            <a:ext cx="9144000" cy="2075301"/>
          </a:xfrm>
        </p:spPr>
        <p:txBody>
          <a:bodyPr anchor="b">
            <a:normAutofit/>
          </a:bodyPr>
          <a:lstStyle>
            <a:lvl1pPr algn="ctr">
              <a:defRPr sz="6000" b="1" baseline="0">
                <a:solidFill>
                  <a:schemeClr val="tx1"/>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4259055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sio - Taivas">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23E71B10-C18A-2E4E-8266-82D5DAAF5EF3}"/>
              </a:ext>
            </a:extLst>
          </p:cNvPr>
          <p:cNvSpPr/>
          <p:nvPr userDrawn="1"/>
        </p:nvSpPr>
        <p:spPr>
          <a:xfrm>
            <a:off x="0" y="1"/>
            <a:ext cx="12192000" cy="6858000"/>
          </a:xfrm>
          <a:prstGeom prst="rect">
            <a:avLst/>
          </a:prstGeom>
          <a:solidFill>
            <a:srgbClr val="B3ED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15796C8D-E685-E742-8022-0914FCE9FF7F}"/>
              </a:ext>
            </a:extLst>
          </p:cNvPr>
          <p:cNvPicPr>
            <a:picLocks noChangeAspect="1"/>
          </p:cNvPicPr>
          <p:nvPr userDrawn="1"/>
        </p:nvPicPr>
        <p:blipFill>
          <a:blip r:embed="rId2"/>
          <a:stretch>
            <a:fillRect/>
          </a:stretch>
        </p:blipFill>
        <p:spPr>
          <a:xfrm>
            <a:off x="4842692" y="5834667"/>
            <a:ext cx="2506617" cy="506489"/>
          </a:xfrm>
          <a:prstGeom prst="rect">
            <a:avLst/>
          </a:prstGeom>
        </p:spPr>
      </p:pic>
      <p:sp>
        <p:nvSpPr>
          <p:cNvPr id="5" name="Otsikko 1">
            <a:extLst>
              <a:ext uri="{FF2B5EF4-FFF2-40B4-BE49-F238E27FC236}">
                <a16:creationId xmlns:a16="http://schemas.microsoft.com/office/drawing/2014/main" id="{8AD5164E-3A2A-F646-9FC4-CF5B1B4AEA8F}"/>
              </a:ext>
            </a:extLst>
          </p:cNvPr>
          <p:cNvSpPr>
            <a:spLocks noGrp="1"/>
          </p:cNvSpPr>
          <p:nvPr>
            <p:ph type="ctrTitle"/>
          </p:nvPr>
        </p:nvSpPr>
        <p:spPr>
          <a:xfrm>
            <a:off x="1524000" y="2391349"/>
            <a:ext cx="9144000" cy="2075301"/>
          </a:xfrm>
        </p:spPr>
        <p:txBody>
          <a:bodyPr anchor="b">
            <a:normAutofit/>
          </a:bodyPr>
          <a:lstStyle>
            <a:lvl1pPr algn="ctr">
              <a:defRPr sz="6000" b="1" baseline="0">
                <a:solidFill>
                  <a:schemeClr val="tx1"/>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10696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 Otsikko ja sisältö">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265C965-7CB6-4D94-83E6-75F0908E9CC3}"/>
              </a:ext>
            </a:extLst>
          </p:cNvPr>
          <p:cNvSpPr>
            <a:spLocks noGrp="1"/>
          </p:cNvSpPr>
          <p:nvPr>
            <p:ph type="sldNum" sz="quarter" idx="10"/>
          </p:nvPr>
        </p:nvSpPr>
        <p:spPr>
          <a:xfrm>
            <a:off x="7679575" y="6359017"/>
            <a:ext cx="2743200" cy="365125"/>
          </a:xfrm>
          <a:prstGeom prst="rect">
            <a:avLst/>
          </a:prstGeom>
        </p:spPr>
        <p:txBody>
          <a:bodyPr/>
          <a:lstStyle>
            <a:lvl1pPr algn="r">
              <a:defRPr sz="1500"/>
            </a:lvl1pPr>
          </a:lstStyle>
          <a:p>
            <a:fld id="{38ADE4CD-A208-43EE-8D5D-FD9FFB63FA52}" type="slidenum">
              <a:rPr lang="fi-FI" smtClean="0"/>
              <a:pPr/>
              <a:t>‹#›</a:t>
            </a:fld>
            <a:endParaRPr lang="fi-FI"/>
          </a:p>
        </p:txBody>
      </p:sp>
      <p:sp>
        <p:nvSpPr>
          <p:cNvPr id="10" name="Otsikko 1">
            <a:extLst>
              <a:ext uri="{FF2B5EF4-FFF2-40B4-BE49-F238E27FC236}">
                <a16:creationId xmlns:a16="http://schemas.microsoft.com/office/drawing/2014/main" id="{9862DCC6-45F9-0047-A0A3-A5884D6672C0}"/>
              </a:ext>
            </a:extLst>
          </p:cNvPr>
          <p:cNvSpPr>
            <a:spLocks noGrp="1"/>
          </p:cNvSpPr>
          <p:nvPr>
            <p:ph type="title"/>
          </p:nvPr>
        </p:nvSpPr>
        <p:spPr>
          <a:xfrm>
            <a:off x="838200" y="533400"/>
            <a:ext cx="80772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1" name="Tekstin paikkamerkki 6">
            <a:extLst>
              <a:ext uri="{FF2B5EF4-FFF2-40B4-BE49-F238E27FC236}">
                <a16:creationId xmlns:a16="http://schemas.microsoft.com/office/drawing/2014/main" id="{E5EE2CC3-D816-6F4E-8027-865BC7C7C8FA}"/>
              </a:ext>
            </a:extLst>
          </p:cNvPr>
          <p:cNvSpPr>
            <a:spLocks noGrp="1"/>
          </p:cNvSpPr>
          <p:nvPr>
            <p:ph type="body" sz="quarter" idx="11"/>
          </p:nvPr>
        </p:nvSpPr>
        <p:spPr>
          <a:xfrm>
            <a:off x="838200" y="2659660"/>
            <a:ext cx="8077200" cy="351254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60102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Osio - Taivas">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23E71B10-C18A-2E4E-8266-82D5DAAF5EF3}"/>
              </a:ext>
            </a:extLst>
          </p:cNvPr>
          <p:cNvSpPr/>
          <p:nvPr userDrawn="1"/>
        </p:nvSpPr>
        <p:spPr>
          <a:xfrm>
            <a:off x="0" y="0"/>
            <a:ext cx="12192000" cy="6858000"/>
          </a:xfrm>
          <a:prstGeom prst="rect">
            <a:avLst/>
          </a:prstGeom>
          <a:solidFill>
            <a:srgbClr val="B3ED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a:extLst>
              <a:ext uri="{FF2B5EF4-FFF2-40B4-BE49-F238E27FC236}">
                <a16:creationId xmlns:a16="http://schemas.microsoft.com/office/drawing/2014/main" id="{15796C8D-E685-E742-8022-0914FCE9FF7F}"/>
              </a:ext>
            </a:extLst>
          </p:cNvPr>
          <p:cNvPicPr>
            <a:picLocks noChangeAspect="1"/>
          </p:cNvPicPr>
          <p:nvPr userDrawn="1"/>
        </p:nvPicPr>
        <p:blipFill>
          <a:blip r:embed="rId2"/>
          <a:stretch>
            <a:fillRect/>
          </a:stretch>
        </p:blipFill>
        <p:spPr>
          <a:xfrm>
            <a:off x="4842692" y="5834667"/>
            <a:ext cx="2506617" cy="506489"/>
          </a:xfrm>
          <a:prstGeom prst="rect">
            <a:avLst/>
          </a:prstGeom>
        </p:spPr>
      </p:pic>
      <p:sp>
        <p:nvSpPr>
          <p:cNvPr id="5" name="Otsikko 1">
            <a:extLst>
              <a:ext uri="{FF2B5EF4-FFF2-40B4-BE49-F238E27FC236}">
                <a16:creationId xmlns:a16="http://schemas.microsoft.com/office/drawing/2014/main" id="{8AD5164E-3A2A-F646-9FC4-CF5B1B4AEA8F}"/>
              </a:ext>
            </a:extLst>
          </p:cNvPr>
          <p:cNvSpPr>
            <a:spLocks noGrp="1"/>
          </p:cNvSpPr>
          <p:nvPr>
            <p:ph type="ctrTitle"/>
          </p:nvPr>
        </p:nvSpPr>
        <p:spPr>
          <a:xfrm>
            <a:off x="1524000" y="2391349"/>
            <a:ext cx="9144000" cy="2075301"/>
          </a:xfrm>
        </p:spPr>
        <p:txBody>
          <a:bodyPr anchor="b">
            <a:normAutofit/>
          </a:bodyPr>
          <a:lstStyle>
            <a:lvl1pPr algn="ctr">
              <a:defRPr sz="6000" b="1" baseline="0">
                <a:solidFill>
                  <a:schemeClr val="tx1"/>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25398039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Osio - Taivas">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23E71B10-C18A-2E4E-8266-82D5DAAF5EF3}"/>
              </a:ext>
            </a:extLst>
          </p:cNvPr>
          <p:cNvSpPr/>
          <p:nvPr userDrawn="1"/>
        </p:nvSpPr>
        <p:spPr>
          <a:xfrm>
            <a:off x="0" y="1"/>
            <a:ext cx="12192000" cy="6858000"/>
          </a:xfrm>
          <a:prstGeom prst="rect">
            <a:avLst/>
          </a:prstGeom>
          <a:solidFill>
            <a:srgbClr val="052F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4" name="Kuva 3">
            <a:extLst>
              <a:ext uri="{FF2B5EF4-FFF2-40B4-BE49-F238E27FC236}">
                <a16:creationId xmlns:a16="http://schemas.microsoft.com/office/drawing/2014/main" id="{95D08468-836F-3F40-AA91-FEEFBF55CE2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2692" y="5834667"/>
            <a:ext cx="2506617" cy="505065"/>
          </a:xfrm>
          <a:prstGeom prst="rect">
            <a:avLst/>
          </a:prstGeom>
        </p:spPr>
      </p:pic>
      <p:sp>
        <p:nvSpPr>
          <p:cNvPr id="5" name="Otsikko 1">
            <a:extLst>
              <a:ext uri="{FF2B5EF4-FFF2-40B4-BE49-F238E27FC236}">
                <a16:creationId xmlns:a16="http://schemas.microsoft.com/office/drawing/2014/main" id="{8AD5164E-3A2A-F646-9FC4-CF5B1B4AEA8F}"/>
              </a:ext>
            </a:extLst>
          </p:cNvPr>
          <p:cNvSpPr>
            <a:spLocks noGrp="1"/>
          </p:cNvSpPr>
          <p:nvPr>
            <p:ph type="ctrTitle"/>
          </p:nvPr>
        </p:nvSpPr>
        <p:spPr>
          <a:xfrm>
            <a:off x="1524000" y="2391349"/>
            <a:ext cx="9144000" cy="2075301"/>
          </a:xfrm>
        </p:spPr>
        <p:txBody>
          <a:bodyPr anchor="b">
            <a:normAutofit/>
          </a:bodyPr>
          <a:lstStyle>
            <a:lvl1pPr algn="ctr">
              <a:defRPr sz="6000" b="1" baseline="0">
                <a:solidFill>
                  <a:schemeClr val="bg1"/>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27663104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sio - Metsä">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A958A8A4-B3C4-AA49-B2AA-B6699EC9C8D6}"/>
              </a:ext>
            </a:extLst>
          </p:cNvPr>
          <p:cNvSpPr>
            <a:spLocks/>
          </p:cNvSpPr>
          <p:nvPr userDrawn="1"/>
        </p:nvSpPr>
        <p:spPr>
          <a:xfrm>
            <a:off x="0" y="1"/>
            <a:ext cx="12192000" cy="6858000"/>
          </a:xfrm>
          <a:prstGeom prst="rect">
            <a:avLst/>
          </a:prstGeom>
          <a:solidFill>
            <a:srgbClr val="00B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a:extLst>
              <a:ext uri="{FF2B5EF4-FFF2-40B4-BE49-F238E27FC236}">
                <a16:creationId xmlns:a16="http://schemas.microsoft.com/office/drawing/2014/main" id="{A8EB0B7C-8593-E449-9F5A-C81B1F968B9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2692" y="5834667"/>
            <a:ext cx="2506617" cy="505065"/>
          </a:xfrm>
          <a:prstGeom prst="rect">
            <a:avLst/>
          </a:prstGeom>
        </p:spPr>
      </p:pic>
      <p:sp>
        <p:nvSpPr>
          <p:cNvPr id="8" name="Otsikko 1">
            <a:extLst>
              <a:ext uri="{FF2B5EF4-FFF2-40B4-BE49-F238E27FC236}">
                <a16:creationId xmlns:a16="http://schemas.microsoft.com/office/drawing/2014/main" id="{54859B28-6D86-F14C-B85D-A1220BCC96EE}"/>
              </a:ext>
            </a:extLst>
          </p:cNvPr>
          <p:cNvSpPr>
            <a:spLocks noGrp="1"/>
          </p:cNvSpPr>
          <p:nvPr>
            <p:ph type="ctrTitle"/>
          </p:nvPr>
        </p:nvSpPr>
        <p:spPr>
          <a:xfrm>
            <a:off x="1524000" y="2391349"/>
            <a:ext cx="9144000" cy="2075301"/>
          </a:xfrm>
        </p:spPr>
        <p:txBody>
          <a:bodyPr anchor="b">
            <a:normAutofit/>
          </a:bodyPr>
          <a:lstStyle>
            <a:lvl1pPr algn="ctr">
              <a:defRPr sz="6000" b="1" baseline="0">
                <a:solidFill>
                  <a:schemeClr val="bg1"/>
                </a:solidFill>
                <a:latin typeface="+mj-lt"/>
              </a:defRPr>
            </a:lvl1pPr>
          </a:lstStyle>
          <a:p>
            <a:r>
              <a:rPr lang="fi-FI"/>
              <a:t>Muokkaa </a:t>
            </a:r>
            <a:r>
              <a:rPr lang="fi-FI" err="1"/>
              <a:t>ots</a:t>
            </a:r>
            <a:r>
              <a:rPr lang="fi-FI"/>
              <a:t>. </a:t>
            </a:r>
            <a:r>
              <a:rPr lang="fi-FI" err="1"/>
              <a:t>perustyyl</a:t>
            </a:r>
            <a:r>
              <a:rPr lang="fi-FI"/>
              <a:t>. </a:t>
            </a:r>
            <a:r>
              <a:rPr lang="fi-FI" err="1"/>
              <a:t>napsautt</a:t>
            </a:r>
            <a:r>
              <a:rPr lang="fi-FI"/>
              <a:t>.</a:t>
            </a:r>
          </a:p>
        </p:txBody>
      </p:sp>
    </p:spTree>
    <p:extLst>
      <p:ext uri="{BB962C8B-B14F-4D97-AF65-F5344CB8AC3E}">
        <p14:creationId xmlns:p14="http://schemas.microsoft.com/office/powerpoint/2010/main" val="1169223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 Otsikko ja sisältö">
    <p:spTree>
      <p:nvGrpSpPr>
        <p:cNvPr id="1" name=""/>
        <p:cNvGrpSpPr/>
        <p:nvPr/>
      </p:nvGrpSpPr>
      <p:grpSpPr>
        <a:xfrm>
          <a:off x="0" y="0"/>
          <a:ext cx="0" cy="0"/>
          <a:chOff x="0" y="0"/>
          <a:chExt cx="0" cy="0"/>
        </a:xfrm>
      </p:grpSpPr>
      <p:pic>
        <p:nvPicPr>
          <p:cNvPr id="6" name="Kuva 5" descr="Kuva, joka sisältää kohteen nainen, vaatetus, tyttö, kävely&#10;&#10;Kuvaus luotu automaattisesti">
            <a:extLst>
              <a:ext uri="{FF2B5EF4-FFF2-40B4-BE49-F238E27FC236}">
                <a16:creationId xmlns:a16="http://schemas.microsoft.com/office/drawing/2014/main" id="{E6ADD835-BEF9-4649-A533-8E5FE154151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5A302A1E-E2C8-5344-87F7-D19C614959E7}"/>
              </a:ext>
            </a:extLst>
          </p:cNvPr>
          <p:cNvSpPr>
            <a:spLocks noGrp="1"/>
          </p:cNvSpPr>
          <p:nvPr>
            <p:ph type="title"/>
          </p:nvPr>
        </p:nvSpPr>
        <p:spPr>
          <a:xfrm>
            <a:off x="838200" y="533400"/>
            <a:ext cx="80772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C9F93F8F-7C87-634E-9BC1-5BCB312B4F8A}"/>
              </a:ext>
            </a:extLst>
          </p:cNvPr>
          <p:cNvSpPr>
            <a:spLocks noGrp="1"/>
          </p:cNvSpPr>
          <p:nvPr>
            <p:ph type="body" sz="quarter" idx="10"/>
          </p:nvPr>
        </p:nvSpPr>
        <p:spPr>
          <a:xfrm>
            <a:off x="838200" y="2659660"/>
            <a:ext cx="8077200" cy="351254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a:extLst>
              <a:ext uri="{FF2B5EF4-FFF2-40B4-BE49-F238E27FC236}">
                <a16:creationId xmlns:a16="http://schemas.microsoft.com/office/drawing/2014/main" id="{759911C2-575A-9C42-80B7-AADEF8138A2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Tree>
    <p:extLst>
      <p:ext uri="{BB962C8B-B14F-4D97-AF65-F5344CB8AC3E}">
        <p14:creationId xmlns:p14="http://schemas.microsoft.com/office/powerpoint/2010/main" val="143253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 Otsikko ja sisältö">
    <p:spTree>
      <p:nvGrpSpPr>
        <p:cNvPr id="1" name=""/>
        <p:cNvGrpSpPr/>
        <p:nvPr/>
      </p:nvGrpSpPr>
      <p:grpSpPr>
        <a:xfrm>
          <a:off x="0" y="0"/>
          <a:ext cx="0" cy="0"/>
          <a:chOff x="0" y="0"/>
          <a:chExt cx="0" cy="0"/>
        </a:xfrm>
      </p:grpSpPr>
      <p:pic>
        <p:nvPicPr>
          <p:cNvPr id="6" name="Kuva 5">
            <a:extLst>
              <a:ext uri="{FF2B5EF4-FFF2-40B4-BE49-F238E27FC236}">
                <a16:creationId xmlns:a16="http://schemas.microsoft.com/office/drawing/2014/main" id="{CD5C687D-2928-8E4F-AB84-DED3E2C0463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Otsikko 1">
            <a:extLst>
              <a:ext uri="{FF2B5EF4-FFF2-40B4-BE49-F238E27FC236}">
                <a16:creationId xmlns:a16="http://schemas.microsoft.com/office/drawing/2014/main" id="{8A118405-E101-7C4F-9AF1-7E6317388421}"/>
              </a:ext>
            </a:extLst>
          </p:cNvPr>
          <p:cNvSpPr>
            <a:spLocks noGrp="1"/>
          </p:cNvSpPr>
          <p:nvPr>
            <p:ph type="title"/>
          </p:nvPr>
        </p:nvSpPr>
        <p:spPr>
          <a:xfrm>
            <a:off x="3657600" y="685800"/>
            <a:ext cx="60960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1" name="Tekstin paikkamerkki 6">
            <a:extLst>
              <a:ext uri="{FF2B5EF4-FFF2-40B4-BE49-F238E27FC236}">
                <a16:creationId xmlns:a16="http://schemas.microsoft.com/office/drawing/2014/main" id="{E92483D4-5937-2648-9C3E-5364E6ADA8F2}"/>
              </a:ext>
            </a:extLst>
          </p:cNvPr>
          <p:cNvSpPr>
            <a:spLocks noGrp="1"/>
          </p:cNvSpPr>
          <p:nvPr>
            <p:ph type="body" sz="quarter" idx="10"/>
          </p:nvPr>
        </p:nvSpPr>
        <p:spPr>
          <a:xfrm>
            <a:off x="3657600" y="2819400"/>
            <a:ext cx="5029200"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6" name="Kuva 15">
            <a:extLst>
              <a:ext uri="{FF2B5EF4-FFF2-40B4-BE49-F238E27FC236}">
                <a16:creationId xmlns:a16="http://schemas.microsoft.com/office/drawing/2014/main" id="{798D40EF-9C40-5A41-9A9A-E0AABE3A579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Tree>
    <p:extLst>
      <p:ext uri="{BB962C8B-B14F-4D97-AF65-F5344CB8AC3E}">
        <p14:creationId xmlns:p14="http://schemas.microsoft.com/office/powerpoint/2010/main" val="341751062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 Otsikko ja sisältö">
    <p:spTree>
      <p:nvGrpSpPr>
        <p:cNvPr id="1" name=""/>
        <p:cNvGrpSpPr/>
        <p:nvPr/>
      </p:nvGrpSpPr>
      <p:grpSpPr>
        <a:xfrm>
          <a:off x="0" y="0"/>
          <a:ext cx="0" cy="0"/>
          <a:chOff x="0" y="0"/>
          <a:chExt cx="0" cy="0"/>
        </a:xfrm>
      </p:grpSpPr>
      <p:pic>
        <p:nvPicPr>
          <p:cNvPr id="17" name="Kuva 16" descr="Kuva, joka sisältää kohteen mies, kävely, lainelautailu, seisominen&#10;&#10;Kuvaus luotu automaattisesti">
            <a:extLst>
              <a:ext uri="{FF2B5EF4-FFF2-40B4-BE49-F238E27FC236}">
                <a16:creationId xmlns:a16="http://schemas.microsoft.com/office/drawing/2014/main" id="{79821128-8183-4042-9082-32B5C5E5291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Otsikko 1">
            <a:extLst>
              <a:ext uri="{FF2B5EF4-FFF2-40B4-BE49-F238E27FC236}">
                <a16:creationId xmlns:a16="http://schemas.microsoft.com/office/drawing/2014/main" id="{5FD3BBCF-B497-D044-A027-56C0BD59C3AB}"/>
              </a:ext>
            </a:extLst>
          </p:cNvPr>
          <p:cNvSpPr>
            <a:spLocks noGrp="1"/>
          </p:cNvSpPr>
          <p:nvPr>
            <p:ph type="title"/>
          </p:nvPr>
        </p:nvSpPr>
        <p:spPr>
          <a:xfrm>
            <a:off x="838200" y="533400"/>
            <a:ext cx="80772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5" name="Tekstin paikkamerkki 6">
            <a:extLst>
              <a:ext uri="{FF2B5EF4-FFF2-40B4-BE49-F238E27FC236}">
                <a16:creationId xmlns:a16="http://schemas.microsoft.com/office/drawing/2014/main" id="{4E2E2EB1-FDB5-F643-91BC-8FD8EA01920B}"/>
              </a:ext>
            </a:extLst>
          </p:cNvPr>
          <p:cNvSpPr>
            <a:spLocks noGrp="1"/>
          </p:cNvSpPr>
          <p:nvPr>
            <p:ph type="body" sz="quarter" idx="10"/>
          </p:nvPr>
        </p:nvSpPr>
        <p:spPr>
          <a:xfrm>
            <a:off x="838200" y="2659660"/>
            <a:ext cx="8077200" cy="351254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6" name="Kuva 15">
            <a:extLst>
              <a:ext uri="{FF2B5EF4-FFF2-40B4-BE49-F238E27FC236}">
                <a16:creationId xmlns:a16="http://schemas.microsoft.com/office/drawing/2014/main" id="{7A85D1E1-CEF8-964D-A64B-75B848E138AE}"/>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Tree>
    <p:extLst>
      <p:ext uri="{BB962C8B-B14F-4D97-AF65-F5344CB8AC3E}">
        <p14:creationId xmlns:p14="http://schemas.microsoft.com/office/powerpoint/2010/main" val="547783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 Otsikko ja sisältö">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26AB0035-08F0-8142-B301-1FA303A0D875}"/>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Kuva 6">
            <a:extLst>
              <a:ext uri="{FF2B5EF4-FFF2-40B4-BE49-F238E27FC236}">
                <a16:creationId xmlns:a16="http://schemas.microsoft.com/office/drawing/2014/main" id="{E450CE8A-E7E7-4A46-A9C8-8063ECCC9C0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
        <p:nvSpPr>
          <p:cNvPr id="8" name="Otsikko 1">
            <a:extLst>
              <a:ext uri="{FF2B5EF4-FFF2-40B4-BE49-F238E27FC236}">
                <a16:creationId xmlns:a16="http://schemas.microsoft.com/office/drawing/2014/main" id="{B098147C-2FE2-9A47-A1DC-F8EFFC85D875}"/>
              </a:ext>
            </a:extLst>
          </p:cNvPr>
          <p:cNvSpPr>
            <a:spLocks noGrp="1"/>
          </p:cNvSpPr>
          <p:nvPr>
            <p:ph type="title"/>
          </p:nvPr>
        </p:nvSpPr>
        <p:spPr>
          <a:xfrm>
            <a:off x="3657600" y="685800"/>
            <a:ext cx="60960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0" name="Tekstin paikkamerkki 6">
            <a:extLst>
              <a:ext uri="{FF2B5EF4-FFF2-40B4-BE49-F238E27FC236}">
                <a16:creationId xmlns:a16="http://schemas.microsoft.com/office/drawing/2014/main" id="{3961F92E-EC89-7A48-AE33-1D5EDF637C2C}"/>
              </a:ext>
            </a:extLst>
          </p:cNvPr>
          <p:cNvSpPr>
            <a:spLocks noGrp="1"/>
          </p:cNvSpPr>
          <p:nvPr>
            <p:ph type="body" sz="quarter" idx="10"/>
          </p:nvPr>
        </p:nvSpPr>
        <p:spPr>
          <a:xfrm>
            <a:off x="3657600" y="2819400"/>
            <a:ext cx="5029200"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72013624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 - Otsikko ja sisältö">
    <p:spTree>
      <p:nvGrpSpPr>
        <p:cNvPr id="1" name=""/>
        <p:cNvGrpSpPr/>
        <p:nvPr/>
      </p:nvGrpSpPr>
      <p:grpSpPr>
        <a:xfrm>
          <a:off x="0" y="0"/>
          <a:ext cx="0" cy="0"/>
          <a:chOff x="0" y="0"/>
          <a:chExt cx="0" cy="0"/>
        </a:xfrm>
      </p:grpSpPr>
      <p:pic>
        <p:nvPicPr>
          <p:cNvPr id="4" name="Picture 3" descr="A couple of women posing for a picture&#10;&#10;Description automatically generated with low confidence">
            <a:extLst>
              <a:ext uri="{FF2B5EF4-FFF2-40B4-BE49-F238E27FC236}">
                <a16:creationId xmlns:a16="http://schemas.microsoft.com/office/drawing/2014/main" id="{88CEEC11-0DAE-414C-9F3F-9A69ADC3967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5A302A1E-E2C8-5344-87F7-D19C614959E7}"/>
              </a:ext>
            </a:extLst>
          </p:cNvPr>
          <p:cNvSpPr>
            <a:spLocks noGrp="1"/>
          </p:cNvSpPr>
          <p:nvPr>
            <p:ph type="title"/>
          </p:nvPr>
        </p:nvSpPr>
        <p:spPr>
          <a:xfrm>
            <a:off x="838200" y="533400"/>
            <a:ext cx="80772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7" name="Tekstin paikkamerkki 6">
            <a:extLst>
              <a:ext uri="{FF2B5EF4-FFF2-40B4-BE49-F238E27FC236}">
                <a16:creationId xmlns:a16="http://schemas.microsoft.com/office/drawing/2014/main" id="{C9F93F8F-7C87-634E-9BC1-5BCB312B4F8A}"/>
              </a:ext>
            </a:extLst>
          </p:cNvPr>
          <p:cNvSpPr>
            <a:spLocks noGrp="1"/>
          </p:cNvSpPr>
          <p:nvPr>
            <p:ph type="body" sz="quarter" idx="10"/>
          </p:nvPr>
        </p:nvSpPr>
        <p:spPr>
          <a:xfrm>
            <a:off x="838200" y="2659660"/>
            <a:ext cx="8077200" cy="351254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5" name="Kuva 14">
            <a:extLst>
              <a:ext uri="{FF2B5EF4-FFF2-40B4-BE49-F238E27FC236}">
                <a16:creationId xmlns:a16="http://schemas.microsoft.com/office/drawing/2014/main" id="{2F42BA41-4ADC-2547-9E2D-6D7F80B9F4F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Tree>
    <p:extLst>
      <p:ext uri="{BB962C8B-B14F-4D97-AF65-F5344CB8AC3E}">
        <p14:creationId xmlns:p14="http://schemas.microsoft.com/office/powerpoint/2010/main" val="942614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 - Otsikko ja sisältö">
    <p:bg>
      <p:bgPr>
        <a:solidFill>
          <a:srgbClr val="F6F6F6"/>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9CFC6F-AC0B-5845-906F-6171B6D403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6" name="Kuva 15">
            <a:extLst>
              <a:ext uri="{FF2B5EF4-FFF2-40B4-BE49-F238E27FC236}">
                <a16:creationId xmlns:a16="http://schemas.microsoft.com/office/drawing/2014/main" id="{798D40EF-9C40-5A41-9A9A-E0AABE3A579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
        <p:nvSpPr>
          <p:cNvPr id="10" name="Otsikko 1">
            <a:extLst>
              <a:ext uri="{FF2B5EF4-FFF2-40B4-BE49-F238E27FC236}">
                <a16:creationId xmlns:a16="http://schemas.microsoft.com/office/drawing/2014/main" id="{A573CDD6-0D7C-B546-BC30-AC3D6219D9AD}"/>
              </a:ext>
            </a:extLst>
          </p:cNvPr>
          <p:cNvSpPr>
            <a:spLocks noGrp="1"/>
          </p:cNvSpPr>
          <p:nvPr>
            <p:ph type="title"/>
          </p:nvPr>
        </p:nvSpPr>
        <p:spPr>
          <a:xfrm>
            <a:off x="3657600" y="685800"/>
            <a:ext cx="6096000" cy="1962076"/>
          </a:xfrm>
        </p:spPr>
        <p:txBody>
          <a:bodyPr anchor="b" anchorCtr="0">
            <a:normAutofit/>
          </a:bodyPr>
          <a:lstStyle>
            <a:lvl1pPr>
              <a:defRPr sz="4500" b="1" i="0" baseline="0"/>
            </a:lvl1pPr>
          </a:lstStyle>
          <a:p>
            <a:r>
              <a:rPr lang="fi-FI"/>
              <a:t>Muokkaa </a:t>
            </a:r>
            <a:r>
              <a:rPr lang="fi-FI" err="1"/>
              <a:t>ots</a:t>
            </a:r>
            <a:r>
              <a:rPr lang="fi-FI"/>
              <a:t>. </a:t>
            </a:r>
            <a:r>
              <a:rPr lang="fi-FI" err="1"/>
              <a:t>perustyyl</a:t>
            </a:r>
            <a:r>
              <a:rPr lang="fi-FI"/>
              <a:t>. </a:t>
            </a:r>
            <a:r>
              <a:rPr lang="fi-FI" err="1"/>
              <a:t>napsautt</a:t>
            </a:r>
            <a:r>
              <a:rPr lang="fi-FI"/>
              <a:t>.</a:t>
            </a:r>
          </a:p>
        </p:txBody>
      </p:sp>
      <p:sp>
        <p:nvSpPr>
          <p:cNvPr id="12" name="Tekstin paikkamerkki 6">
            <a:extLst>
              <a:ext uri="{FF2B5EF4-FFF2-40B4-BE49-F238E27FC236}">
                <a16:creationId xmlns:a16="http://schemas.microsoft.com/office/drawing/2014/main" id="{D384DDA0-9C38-364D-AA7E-D92C75AB8482}"/>
              </a:ext>
            </a:extLst>
          </p:cNvPr>
          <p:cNvSpPr>
            <a:spLocks noGrp="1"/>
          </p:cNvSpPr>
          <p:nvPr>
            <p:ph type="body" sz="quarter" idx="10"/>
          </p:nvPr>
        </p:nvSpPr>
        <p:spPr>
          <a:xfrm>
            <a:off x="3657600" y="2819400"/>
            <a:ext cx="5029200" cy="31242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99620273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3.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CCB0880-C466-FC4E-BF6D-7EF4AB522259}"/>
              </a:ext>
            </a:extLst>
          </p:cNvPr>
          <p:cNvSpPr>
            <a:spLocks noGrp="1"/>
          </p:cNvSpPr>
          <p:nvPr>
            <p:ph type="title"/>
          </p:nvPr>
        </p:nvSpPr>
        <p:spPr>
          <a:xfrm>
            <a:off x="838200" y="573798"/>
            <a:ext cx="10515600" cy="1325563"/>
          </a:xfrm>
          <a:prstGeom prst="rect">
            <a:avLst/>
          </a:prstGeom>
        </p:spPr>
        <p:txBody>
          <a:bodyPr vert="horz" lIns="91440" tIns="45720" rIns="91440" bIns="45720" rtlCol="0" anchor="b" anchorCtr="0">
            <a:normAutofit/>
          </a:bodyPr>
          <a:lstStyle/>
          <a:p>
            <a:endParaRPr lang="fi-FI"/>
          </a:p>
        </p:txBody>
      </p:sp>
      <p:sp>
        <p:nvSpPr>
          <p:cNvPr id="3" name="Tekstin paikkamerkki 2">
            <a:extLst>
              <a:ext uri="{FF2B5EF4-FFF2-40B4-BE49-F238E27FC236}">
                <a16:creationId xmlns:a16="http://schemas.microsoft.com/office/drawing/2014/main" id="{68DE3EC8-53E8-CC40-8CEF-19E40790B70E}"/>
              </a:ext>
            </a:extLst>
          </p:cNvPr>
          <p:cNvSpPr>
            <a:spLocks noGrp="1"/>
          </p:cNvSpPr>
          <p:nvPr>
            <p:ph type="body" idx="1"/>
          </p:nvPr>
        </p:nvSpPr>
        <p:spPr>
          <a:xfrm>
            <a:off x="838200" y="2081047"/>
            <a:ext cx="10515600" cy="368270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4AA897A5-4A20-BD48-BFCC-A679C592E536}"/>
              </a:ext>
            </a:extLst>
          </p:cNvPr>
          <p:cNvPicPr>
            <a:picLocks noChangeAspect="1"/>
          </p:cNvPicPr>
          <p:nvPr userDrawn="1"/>
        </p:nvPicPr>
        <p:blipFill>
          <a:blip r:embed="rId34" cstate="email">
            <a:extLst>
              <a:ext uri="{28A0092B-C50C-407E-A947-70E740481C1C}">
                <a14:useLocalDpi xmlns:a14="http://schemas.microsoft.com/office/drawing/2010/main"/>
              </a:ext>
            </a:extLst>
          </a:blip>
          <a:srcRect/>
          <a:stretch/>
        </p:blipFill>
        <p:spPr>
          <a:xfrm>
            <a:off x="10515600" y="6400800"/>
            <a:ext cx="1336963" cy="269549"/>
          </a:xfrm>
          <a:prstGeom prst="rect">
            <a:avLst/>
          </a:prstGeom>
        </p:spPr>
      </p:pic>
    </p:spTree>
    <p:extLst>
      <p:ext uri="{BB962C8B-B14F-4D97-AF65-F5344CB8AC3E}">
        <p14:creationId xmlns:p14="http://schemas.microsoft.com/office/powerpoint/2010/main" val="3515233357"/>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84" r:id="rId4"/>
    <p:sldLayoutId id="2147483681" r:id="rId5"/>
    <p:sldLayoutId id="2147483679" r:id="rId6"/>
    <p:sldLayoutId id="2147483685" r:id="rId7"/>
    <p:sldLayoutId id="2147483654" r:id="rId8"/>
    <p:sldLayoutId id="2147483686" r:id="rId9"/>
    <p:sldLayoutId id="2147483695" r:id="rId10"/>
    <p:sldLayoutId id="2147483697" r:id="rId11"/>
    <p:sldLayoutId id="2147483696" r:id="rId12"/>
    <p:sldLayoutId id="2147483708" r:id="rId13"/>
    <p:sldLayoutId id="2147483707" r:id="rId14"/>
    <p:sldLayoutId id="2147483706" r:id="rId15"/>
    <p:sldLayoutId id="2147483709" r:id="rId16"/>
    <p:sldLayoutId id="2147483689" r:id="rId17"/>
    <p:sldLayoutId id="2147483701" r:id="rId18"/>
    <p:sldLayoutId id="2147483690" r:id="rId19"/>
    <p:sldLayoutId id="2147483702" r:id="rId20"/>
    <p:sldLayoutId id="2147483691" r:id="rId21"/>
    <p:sldLayoutId id="2147483692" r:id="rId22"/>
    <p:sldLayoutId id="2147483700" r:id="rId23"/>
    <p:sldLayoutId id="2147483694" r:id="rId24"/>
    <p:sldLayoutId id="2147483698" r:id="rId25"/>
    <p:sldLayoutId id="2147483693" r:id="rId26"/>
    <p:sldLayoutId id="2147483699" r:id="rId27"/>
    <p:sldLayoutId id="2147483705" r:id="rId28"/>
    <p:sldLayoutId id="2147483660" r:id="rId29"/>
    <p:sldLayoutId id="2147483704" r:id="rId30"/>
    <p:sldLayoutId id="2147483703" r:id="rId31"/>
    <p:sldLayoutId id="2147483667" r:id="rId32"/>
  </p:sldLayoutIdLst>
  <p:hf sldNum="0" hdr="0" ftr="0" dt="0"/>
  <p:txStyles>
    <p:titleStyle>
      <a:lvl1pPr algn="l" defTabSz="914400" rtl="0" eaLnBrk="1" latinLnBrk="0" hangingPunct="1">
        <a:lnSpc>
          <a:spcPct val="90000"/>
        </a:lnSpc>
        <a:spcBef>
          <a:spcPct val="0"/>
        </a:spcBef>
        <a:buNone/>
        <a:defRPr sz="4500" b="1" i="0" kern="1200" baseline="0">
          <a:solidFill>
            <a:schemeClr val="tx1"/>
          </a:solidFill>
          <a:latin typeface="+mj-lt"/>
          <a:ea typeface="Verdana" panose="020B0604030504040204" pitchFamily="34" charset="0"/>
          <a:cs typeface="Arial Black" panose="020B0A04020102020204" pitchFamily="34" charset="0"/>
        </a:defRPr>
      </a:lvl1pPr>
    </p:titleStyle>
    <p:bodyStyle>
      <a:lvl1pPr marL="228600" indent="-228600" algn="l" defTabSz="914400" rtl="0" eaLnBrk="1" latinLnBrk="0" hangingPunct="1">
        <a:lnSpc>
          <a:spcPct val="90000"/>
        </a:lnSpc>
        <a:spcBef>
          <a:spcPts val="1000"/>
        </a:spcBef>
        <a:buClr>
          <a:srgbClr val="00C2E5"/>
        </a:buClr>
        <a:buFontTx/>
        <a:buBlip>
          <a:blip r:embed="rId35"/>
        </a:buBlip>
        <a:defRPr sz="2000" b="0" i="0" kern="1200" baseline="0">
          <a:solidFill>
            <a:schemeClr val="tx1"/>
          </a:solidFill>
          <a:latin typeface="+mn-lt"/>
          <a:ea typeface="Verdana" panose="020B0604030504040204" pitchFamily="34" charset="0"/>
          <a:cs typeface="Arial" panose="020B0604020202020204" pitchFamily="34" charset="0"/>
        </a:defRPr>
      </a:lvl1pPr>
      <a:lvl2pPr marL="685800" indent="-228600" algn="l" defTabSz="914400" rtl="0" eaLnBrk="1" latinLnBrk="0" hangingPunct="1">
        <a:lnSpc>
          <a:spcPct val="90000"/>
        </a:lnSpc>
        <a:spcBef>
          <a:spcPts val="500"/>
        </a:spcBef>
        <a:buClr>
          <a:srgbClr val="00C2E5"/>
        </a:buClr>
        <a:buSzPct val="100000"/>
        <a:buFontTx/>
        <a:buBlip>
          <a:blip r:embed="rId36"/>
        </a:buBlip>
        <a:defRPr sz="1500" b="0" i="0" kern="1200" baseline="0">
          <a:solidFill>
            <a:schemeClr val="tx1"/>
          </a:solidFill>
          <a:latin typeface="+mn-lt"/>
          <a:ea typeface="Verdana" panose="020B0604030504040204" pitchFamily="34" charset="0"/>
          <a:cs typeface="Arial" panose="020B0604020202020204" pitchFamily="34" charset="0"/>
        </a:defRPr>
      </a:lvl2pPr>
      <a:lvl3pPr marL="1143000" indent="-228600" algn="l" defTabSz="914400" rtl="0" eaLnBrk="1" latinLnBrk="0" hangingPunct="1">
        <a:lnSpc>
          <a:spcPct val="90000"/>
        </a:lnSpc>
        <a:spcBef>
          <a:spcPts val="500"/>
        </a:spcBef>
        <a:buClr>
          <a:srgbClr val="00C2E5"/>
        </a:buClr>
        <a:buSzPct val="100000"/>
        <a:buFontTx/>
        <a:buBlip>
          <a:blip r:embed="rId36"/>
        </a:buBlip>
        <a:defRPr sz="1500" b="0" i="0" kern="1200" baseline="0">
          <a:solidFill>
            <a:schemeClr val="tx1"/>
          </a:solidFill>
          <a:latin typeface="+mn-lt"/>
          <a:ea typeface="Verdana" panose="020B0604030504040204" pitchFamily="34" charset="0"/>
          <a:cs typeface="Arial" panose="020B0604020202020204" pitchFamily="34" charset="0"/>
        </a:defRPr>
      </a:lvl3pPr>
      <a:lvl4pPr marL="1600200" indent="-228600" algn="l" defTabSz="914400" rtl="0" eaLnBrk="1" latinLnBrk="0" hangingPunct="1">
        <a:lnSpc>
          <a:spcPct val="90000"/>
        </a:lnSpc>
        <a:spcBef>
          <a:spcPts val="500"/>
        </a:spcBef>
        <a:buClr>
          <a:srgbClr val="00C2E5"/>
        </a:buClr>
        <a:buSzPct val="100000"/>
        <a:buFontTx/>
        <a:buBlip>
          <a:blip r:embed="rId36"/>
        </a:buBlip>
        <a:defRPr sz="1500" b="0" i="0" kern="1200" baseline="0">
          <a:solidFill>
            <a:schemeClr val="tx1"/>
          </a:solidFill>
          <a:latin typeface="+mn-lt"/>
          <a:ea typeface="Verdana" panose="020B0604030504040204" pitchFamily="34" charset="0"/>
          <a:cs typeface="Arial" panose="020B0604020202020204" pitchFamily="34" charset="0"/>
        </a:defRPr>
      </a:lvl4pPr>
      <a:lvl5pPr marL="2057400" indent="-228600" algn="l" defTabSz="914400" rtl="0" eaLnBrk="1" latinLnBrk="0" hangingPunct="1">
        <a:lnSpc>
          <a:spcPct val="90000"/>
        </a:lnSpc>
        <a:spcBef>
          <a:spcPts val="500"/>
        </a:spcBef>
        <a:buClr>
          <a:srgbClr val="00C2E5"/>
        </a:buClr>
        <a:buSzPct val="100000"/>
        <a:buFontTx/>
        <a:buBlip>
          <a:blip r:embed="rId36"/>
        </a:buBlip>
        <a:defRPr sz="1500" b="0" i="0" kern="1200" baseline="0">
          <a:solidFill>
            <a:schemeClr val="tx1"/>
          </a:solidFill>
          <a:latin typeface="+mn-lt"/>
          <a:ea typeface="Verdana" panose="020B0604030504040204" pitchFamily="34"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answergarden.ch/3350727"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392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5A48CD-ACDE-4275-9D7F-BBDE26FB4C7A}"/>
              </a:ext>
            </a:extLst>
          </p:cNvPr>
          <p:cNvSpPr>
            <a:spLocks noGrp="1"/>
          </p:cNvSpPr>
          <p:nvPr>
            <p:ph type="title"/>
          </p:nvPr>
        </p:nvSpPr>
        <p:spPr>
          <a:xfrm>
            <a:off x="838200" y="533400"/>
            <a:ext cx="8520404" cy="1259889"/>
          </a:xfrm>
        </p:spPr>
        <p:txBody>
          <a:bodyPr>
            <a:normAutofit/>
          </a:bodyPr>
          <a:lstStyle/>
          <a:p>
            <a:r>
              <a:rPr lang="en-US" err="1">
                <a:ea typeface="Verdana"/>
                <a:cs typeface="Arial"/>
              </a:rPr>
              <a:t>Työn</a:t>
            </a:r>
            <a:r>
              <a:rPr lang="en-US">
                <a:ea typeface="Verdana"/>
                <a:cs typeface="Arial"/>
              </a:rPr>
              <a:t> </a:t>
            </a:r>
            <a:r>
              <a:rPr lang="en-US" err="1">
                <a:ea typeface="Verdana"/>
                <a:cs typeface="Arial"/>
              </a:rPr>
              <a:t>opinnollistaminen</a:t>
            </a:r>
          </a:p>
        </p:txBody>
      </p:sp>
      <p:sp>
        <p:nvSpPr>
          <p:cNvPr id="3" name="Tekstin paikkamerkki 2">
            <a:extLst>
              <a:ext uri="{FF2B5EF4-FFF2-40B4-BE49-F238E27FC236}">
                <a16:creationId xmlns:a16="http://schemas.microsoft.com/office/drawing/2014/main" id="{A6A846E4-751C-4B41-99B1-C4BFC9B229A0}"/>
              </a:ext>
            </a:extLst>
          </p:cNvPr>
          <p:cNvSpPr>
            <a:spLocks noGrp="1"/>
          </p:cNvSpPr>
          <p:nvPr>
            <p:ph type="body" sz="quarter" idx="10"/>
          </p:nvPr>
        </p:nvSpPr>
        <p:spPr>
          <a:xfrm>
            <a:off x="838199" y="2090057"/>
            <a:ext cx="8336521" cy="4082143"/>
          </a:xfrm>
        </p:spPr>
        <p:txBody>
          <a:bodyPr vert="horz" lIns="91440" tIns="45720" rIns="91440" bIns="45720" rtlCol="0" anchor="t">
            <a:normAutofit/>
          </a:bodyPr>
          <a:lstStyle/>
          <a:p>
            <a:pPr>
              <a:buFont typeface="Arial"/>
              <a:buChar char="•"/>
            </a:pPr>
            <a:r>
              <a:rPr lang="fi-FI" dirty="0">
                <a:ea typeface="Verdana"/>
                <a:cs typeface="Arial"/>
              </a:rPr>
              <a:t>Sosiaaliohjauksen harjoittelu on mahdollista tehdä </a:t>
            </a:r>
            <a:r>
              <a:rPr lang="fi-FI" dirty="0" err="1">
                <a:ea typeface="Verdana"/>
                <a:cs typeface="Arial"/>
              </a:rPr>
              <a:t>opinnollistaen</a:t>
            </a:r>
            <a:r>
              <a:rPr lang="fi-FI" dirty="0">
                <a:ea typeface="Verdana"/>
                <a:cs typeface="Arial"/>
              </a:rPr>
              <a:t> eli työsuhteessa.</a:t>
            </a:r>
          </a:p>
          <a:p>
            <a:pPr>
              <a:buFont typeface="Arial"/>
              <a:buChar char="•"/>
            </a:pPr>
            <a:r>
              <a:rPr lang="fi-FI" dirty="0" err="1">
                <a:ea typeface="Verdana"/>
                <a:cs typeface="Arial"/>
              </a:rPr>
              <a:t>Opinnollistamiseen</a:t>
            </a:r>
            <a:r>
              <a:rPr lang="fi-FI" dirty="0">
                <a:ea typeface="Verdana"/>
                <a:cs typeface="Arial"/>
              </a:rPr>
              <a:t> kuuluu osaamissuunnitelman laatiminen ja tavoitteiden asettaminen.</a:t>
            </a:r>
          </a:p>
          <a:p>
            <a:pPr>
              <a:buFont typeface="Arial"/>
              <a:buChar char="•"/>
            </a:pPr>
            <a:r>
              <a:rPr lang="fi-FI" dirty="0">
                <a:ea typeface="Verdana"/>
                <a:cs typeface="Arial"/>
              </a:rPr>
              <a:t>Osaamisesta annetaan näyttö yhteisessä näyttöpäivässä (pienryhmätapaaminen opettajien johdolla).</a:t>
            </a:r>
          </a:p>
          <a:p>
            <a:pPr>
              <a:buFont typeface="Arial"/>
              <a:buChar char="•"/>
            </a:pPr>
            <a:r>
              <a:rPr lang="fi-FI" dirty="0">
                <a:ea typeface="Verdana"/>
                <a:cs typeface="Arial"/>
              </a:rPr>
              <a:t>Työtä </a:t>
            </a:r>
            <a:r>
              <a:rPr lang="fi-FI" dirty="0" err="1">
                <a:ea typeface="Verdana"/>
                <a:cs typeface="Arial"/>
              </a:rPr>
              <a:t>opinnollistetaan</a:t>
            </a:r>
            <a:r>
              <a:rPr lang="fi-FI" dirty="0">
                <a:ea typeface="Verdana"/>
                <a:cs typeface="Arial"/>
              </a:rPr>
              <a:t> pääosin asumispalveluissa (mielenterveys, vammaistyö) sekä lastensuojelun palveluissa. </a:t>
            </a:r>
            <a:endParaRPr lang="fi-FI" dirty="0"/>
          </a:p>
          <a:p>
            <a:pPr>
              <a:buFont typeface="Arial"/>
              <a:buChar char="•"/>
            </a:pPr>
            <a:endParaRPr lang="fi-FI" dirty="0"/>
          </a:p>
        </p:txBody>
      </p:sp>
    </p:spTree>
    <p:extLst>
      <p:ext uri="{BB962C8B-B14F-4D97-AF65-F5344CB8AC3E}">
        <p14:creationId xmlns:p14="http://schemas.microsoft.com/office/powerpoint/2010/main" val="259518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4EB9-89C7-3ED8-5F80-B2F070416EDE}"/>
              </a:ext>
            </a:extLst>
          </p:cNvPr>
          <p:cNvSpPr>
            <a:spLocks noGrp="1"/>
          </p:cNvSpPr>
          <p:nvPr>
            <p:ph type="title"/>
          </p:nvPr>
        </p:nvSpPr>
        <p:spPr/>
        <p:txBody>
          <a:bodyPr/>
          <a:lstStyle/>
          <a:p>
            <a:r>
              <a:rPr lang="en-US" err="1">
                <a:ea typeface="Verdana"/>
              </a:rPr>
              <a:t>Kehittämistarpeet</a:t>
            </a:r>
            <a:r>
              <a:rPr lang="en-US">
                <a:ea typeface="Verdana"/>
              </a:rPr>
              <a:t> ja </a:t>
            </a:r>
            <a:r>
              <a:rPr lang="en-US" err="1">
                <a:ea typeface="Verdana"/>
              </a:rPr>
              <a:t>uudistukset</a:t>
            </a:r>
            <a:endParaRPr lang="en-US" err="1"/>
          </a:p>
        </p:txBody>
      </p:sp>
      <p:sp>
        <p:nvSpPr>
          <p:cNvPr id="3" name="Text Placeholder 2">
            <a:extLst>
              <a:ext uri="{FF2B5EF4-FFF2-40B4-BE49-F238E27FC236}">
                <a16:creationId xmlns:a16="http://schemas.microsoft.com/office/drawing/2014/main" id="{DB777298-DE14-A68D-AF8E-14E98A208E44}"/>
              </a:ext>
            </a:extLst>
          </p:cNvPr>
          <p:cNvSpPr>
            <a:spLocks noGrp="1"/>
          </p:cNvSpPr>
          <p:nvPr>
            <p:ph type="body" sz="quarter" idx="10"/>
          </p:nvPr>
        </p:nvSpPr>
        <p:spPr>
          <a:xfrm>
            <a:off x="838200" y="2909691"/>
            <a:ext cx="8077200" cy="3262509"/>
          </a:xfrm>
        </p:spPr>
        <p:txBody>
          <a:bodyPr vert="horz" lIns="91440" tIns="45720" rIns="91440" bIns="45720" rtlCol="0" anchor="t">
            <a:normAutofit/>
          </a:bodyPr>
          <a:lstStyle/>
          <a:p>
            <a:r>
              <a:rPr lang="en-US" err="1">
                <a:ea typeface="Verdana"/>
                <a:cs typeface="Arial"/>
              </a:rPr>
              <a:t>Harjoittelutavoitteiden</a:t>
            </a:r>
            <a:r>
              <a:rPr lang="en-US">
                <a:ea typeface="Verdana"/>
                <a:cs typeface="Arial"/>
              </a:rPr>
              <a:t> </a:t>
            </a:r>
            <a:r>
              <a:rPr lang="en-US" err="1">
                <a:ea typeface="Verdana"/>
                <a:cs typeface="Arial"/>
              </a:rPr>
              <a:t>tarkennus</a:t>
            </a:r>
          </a:p>
          <a:p>
            <a:r>
              <a:rPr lang="en-US" err="1">
                <a:ea typeface="Verdana"/>
                <a:cs typeface="Arial"/>
              </a:rPr>
              <a:t>Vaihdettiin</a:t>
            </a:r>
            <a:r>
              <a:rPr lang="en-US">
                <a:ea typeface="Verdana"/>
                <a:cs typeface="Arial"/>
              </a:rPr>
              <a:t> </a:t>
            </a:r>
            <a:r>
              <a:rPr lang="en-US" err="1">
                <a:ea typeface="Verdana"/>
                <a:cs typeface="Arial"/>
              </a:rPr>
              <a:t>täydentävän</a:t>
            </a:r>
            <a:r>
              <a:rPr lang="en-US">
                <a:ea typeface="Verdana"/>
                <a:cs typeface="Arial"/>
              </a:rPr>
              <a:t> </a:t>
            </a:r>
            <a:r>
              <a:rPr lang="en-US" err="1">
                <a:ea typeface="Verdana"/>
                <a:cs typeface="Arial"/>
              </a:rPr>
              <a:t>osaamisen</a:t>
            </a:r>
            <a:r>
              <a:rPr lang="en-US">
                <a:ea typeface="Verdana"/>
                <a:cs typeface="Arial"/>
              </a:rPr>
              <a:t> </a:t>
            </a:r>
            <a:r>
              <a:rPr lang="en-US" err="1">
                <a:ea typeface="Verdana"/>
                <a:cs typeface="Arial"/>
              </a:rPr>
              <a:t>lukukautta</a:t>
            </a:r>
            <a:r>
              <a:rPr lang="en-US">
                <a:ea typeface="Verdana"/>
                <a:cs typeface="Arial"/>
              </a:rPr>
              <a:t> </a:t>
            </a:r>
            <a:r>
              <a:rPr lang="en-US" err="1">
                <a:ea typeface="Verdana"/>
                <a:cs typeface="Arial"/>
              </a:rPr>
              <a:t>myöhemmäksi</a:t>
            </a:r>
            <a:endParaRPr lang="en-US">
              <a:ea typeface="Verdana"/>
              <a:cs typeface="Arial"/>
            </a:endParaRPr>
          </a:p>
          <a:p>
            <a:r>
              <a:rPr lang="en-US" err="1">
                <a:ea typeface="Verdana"/>
                <a:cs typeface="Arial"/>
              </a:rPr>
              <a:t>Vähennettiin</a:t>
            </a:r>
            <a:r>
              <a:rPr lang="en-US">
                <a:ea typeface="Verdana"/>
                <a:cs typeface="Arial"/>
              </a:rPr>
              <a:t> </a:t>
            </a:r>
            <a:r>
              <a:rPr lang="en-US" err="1">
                <a:ea typeface="Verdana"/>
                <a:cs typeface="Arial"/>
              </a:rPr>
              <a:t>valinnaisuutta</a:t>
            </a:r>
            <a:endParaRPr lang="en-US">
              <a:ea typeface="Verdana"/>
              <a:cs typeface="Arial"/>
            </a:endParaRPr>
          </a:p>
          <a:p>
            <a:r>
              <a:rPr lang="en-US" err="1">
                <a:ea typeface="Verdana"/>
                <a:cs typeface="Arial"/>
              </a:rPr>
              <a:t>Opinnollistamisen</a:t>
            </a:r>
            <a:r>
              <a:rPr lang="en-US">
                <a:ea typeface="Verdana"/>
                <a:cs typeface="Arial"/>
              </a:rPr>
              <a:t> </a:t>
            </a:r>
            <a:r>
              <a:rPr lang="en-US" err="1">
                <a:ea typeface="Verdana"/>
                <a:cs typeface="Arial"/>
              </a:rPr>
              <a:t>prosessin</a:t>
            </a:r>
            <a:r>
              <a:rPr lang="en-US">
                <a:ea typeface="Verdana"/>
                <a:cs typeface="Arial"/>
              </a:rPr>
              <a:t> </a:t>
            </a:r>
            <a:r>
              <a:rPr lang="en-US" err="1">
                <a:ea typeface="Verdana"/>
                <a:cs typeface="Arial"/>
              </a:rPr>
              <a:t>jouhevoittaminen</a:t>
            </a:r>
            <a:endParaRPr lang="en-US">
              <a:ea typeface="Verdana"/>
              <a:cs typeface="Arial"/>
            </a:endParaRPr>
          </a:p>
          <a:p>
            <a:r>
              <a:rPr lang="en-US" err="1">
                <a:ea typeface="Verdana"/>
                <a:cs typeface="Arial"/>
              </a:rPr>
              <a:t>Opettajien</a:t>
            </a:r>
            <a:r>
              <a:rPr lang="en-US">
                <a:ea typeface="Verdana"/>
                <a:cs typeface="Arial"/>
              </a:rPr>
              <a:t> </a:t>
            </a:r>
            <a:r>
              <a:rPr lang="en-US" err="1">
                <a:ea typeface="Verdana"/>
                <a:cs typeface="Arial"/>
              </a:rPr>
              <a:t>resurssit</a:t>
            </a:r>
            <a:r>
              <a:rPr lang="en-US">
                <a:ea typeface="Verdana"/>
                <a:cs typeface="Arial"/>
              </a:rPr>
              <a:t> vs. </a:t>
            </a:r>
            <a:r>
              <a:rPr lang="en-US" err="1">
                <a:ea typeface="Verdana"/>
                <a:cs typeface="Arial"/>
              </a:rPr>
              <a:t>Tehtävät</a:t>
            </a:r>
            <a:endParaRPr lang="en-US" err="1"/>
          </a:p>
        </p:txBody>
      </p:sp>
    </p:spTree>
    <p:extLst>
      <p:ext uri="{BB962C8B-B14F-4D97-AF65-F5344CB8AC3E}">
        <p14:creationId xmlns:p14="http://schemas.microsoft.com/office/powerpoint/2010/main" val="186313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19110-0D72-7DE8-4914-420F9B0F6FDA}"/>
              </a:ext>
            </a:extLst>
          </p:cNvPr>
          <p:cNvSpPr>
            <a:spLocks noGrp="1"/>
          </p:cNvSpPr>
          <p:nvPr>
            <p:ph type="title"/>
          </p:nvPr>
        </p:nvSpPr>
        <p:spPr>
          <a:xfrm>
            <a:off x="838200" y="921084"/>
            <a:ext cx="8785726" cy="785655"/>
          </a:xfrm>
        </p:spPr>
        <p:txBody>
          <a:bodyPr/>
          <a:lstStyle/>
          <a:p>
            <a:r>
              <a:rPr lang="en-US">
                <a:ea typeface="Verdana"/>
              </a:rPr>
              <a:t>OPS-</a:t>
            </a:r>
            <a:r>
              <a:rPr lang="en-US" err="1">
                <a:ea typeface="Verdana"/>
              </a:rPr>
              <a:t>uudistus</a:t>
            </a:r>
            <a:r>
              <a:rPr lang="en-US">
                <a:ea typeface="Verdana"/>
              </a:rPr>
              <a:t> - </a:t>
            </a:r>
            <a:r>
              <a:rPr lang="en-US" err="1">
                <a:ea typeface="Verdana"/>
              </a:rPr>
              <a:t>työelämäpalaute</a:t>
            </a:r>
            <a:endParaRPr lang="en-US" err="1"/>
          </a:p>
        </p:txBody>
      </p:sp>
      <p:sp>
        <p:nvSpPr>
          <p:cNvPr id="3" name="Text Placeholder 2">
            <a:extLst>
              <a:ext uri="{FF2B5EF4-FFF2-40B4-BE49-F238E27FC236}">
                <a16:creationId xmlns:a16="http://schemas.microsoft.com/office/drawing/2014/main" id="{328836A6-D15A-4A36-6F97-70A2E94A1C07}"/>
              </a:ext>
            </a:extLst>
          </p:cNvPr>
          <p:cNvSpPr>
            <a:spLocks noGrp="1"/>
          </p:cNvSpPr>
          <p:nvPr>
            <p:ph type="body" sz="quarter" idx="10"/>
          </p:nvPr>
        </p:nvSpPr>
        <p:spPr>
          <a:xfrm>
            <a:off x="838200" y="2017976"/>
            <a:ext cx="8077200" cy="4154224"/>
          </a:xfrm>
        </p:spPr>
        <p:txBody>
          <a:bodyPr vert="horz" lIns="91440" tIns="45720" rIns="91440" bIns="45720" rtlCol="0" anchor="t">
            <a:normAutofit fontScale="92500" lnSpcReduction="20000"/>
          </a:bodyPr>
          <a:lstStyle/>
          <a:p>
            <a:pPr>
              <a:buChar char="•"/>
            </a:pPr>
            <a:r>
              <a:rPr lang="en-US" sz="2600" err="1">
                <a:latin typeface="Calibri"/>
                <a:ea typeface="Verdana"/>
                <a:cs typeface="Calibri"/>
              </a:rPr>
              <a:t>Asiakasohjausosaaminen</a:t>
            </a:r>
          </a:p>
          <a:p>
            <a:pPr>
              <a:buChar char="•"/>
            </a:pPr>
            <a:r>
              <a:rPr lang="en-US" sz="2600" err="1">
                <a:latin typeface="Calibri"/>
                <a:ea typeface="Verdana"/>
                <a:cs typeface="Calibri"/>
              </a:rPr>
              <a:t>Gerontologinen</a:t>
            </a:r>
            <a:r>
              <a:rPr lang="en-US" sz="2600">
                <a:latin typeface="Calibri"/>
                <a:ea typeface="Verdana"/>
                <a:cs typeface="Calibri"/>
              </a:rPr>
              <a:t> </a:t>
            </a:r>
            <a:r>
              <a:rPr lang="en-US" sz="2600" err="1">
                <a:latin typeface="Calibri"/>
                <a:ea typeface="Verdana"/>
                <a:cs typeface="Calibri"/>
              </a:rPr>
              <a:t>sosiaaliohjaus</a:t>
            </a:r>
          </a:p>
          <a:p>
            <a:pPr>
              <a:buChar char="•"/>
            </a:pPr>
            <a:r>
              <a:rPr lang="en-US" sz="2600" err="1">
                <a:latin typeface="Calibri"/>
                <a:ea typeface="Verdana"/>
                <a:cs typeface="Calibri"/>
              </a:rPr>
              <a:t>Maahanmuuttotyön</a:t>
            </a:r>
            <a:r>
              <a:rPr lang="en-US" sz="2600">
                <a:latin typeface="Calibri"/>
                <a:ea typeface="Verdana"/>
                <a:cs typeface="Calibri"/>
              </a:rPr>
              <a:t> </a:t>
            </a:r>
            <a:r>
              <a:rPr lang="en-US" sz="2600" err="1">
                <a:latin typeface="Calibri"/>
                <a:ea typeface="Verdana"/>
                <a:cs typeface="Calibri"/>
              </a:rPr>
              <a:t>käsitteistö</a:t>
            </a:r>
          </a:p>
          <a:p>
            <a:pPr>
              <a:buChar char="•"/>
            </a:pPr>
            <a:r>
              <a:rPr lang="en-US" sz="2600" err="1">
                <a:latin typeface="Calibri"/>
                <a:ea typeface="Verdana"/>
                <a:cs typeface="Calibri"/>
              </a:rPr>
              <a:t>Lääkehoidon</a:t>
            </a:r>
            <a:r>
              <a:rPr lang="en-US" sz="2600">
                <a:latin typeface="Calibri"/>
                <a:ea typeface="Verdana"/>
                <a:cs typeface="Calibri"/>
              </a:rPr>
              <a:t> </a:t>
            </a:r>
            <a:r>
              <a:rPr lang="en-US" sz="2600" err="1">
                <a:latin typeface="Calibri"/>
                <a:ea typeface="Verdana"/>
                <a:cs typeface="Calibri"/>
              </a:rPr>
              <a:t>osaaminen</a:t>
            </a:r>
          </a:p>
          <a:p>
            <a:pPr>
              <a:buChar char="•"/>
            </a:pPr>
            <a:r>
              <a:rPr lang="en-US" sz="2600" err="1">
                <a:latin typeface="Calibri"/>
                <a:ea typeface="Verdana"/>
                <a:cs typeface="Calibri"/>
              </a:rPr>
              <a:t>Esihenkilötyötaidot</a:t>
            </a:r>
            <a:r>
              <a:rPr lang="en-US" sz="2600">
                <a:latin typeface="Calibri"/>
                <a:ea typeface="Verdana"/>
                <a:cs typeface="Calibri"/>
              </a:rPr>
              <a:t> &gt;&gt; </a:t>
            </a:r>
            <a:r>
              <a:rPr lang="en-US" sz="2600" err="1">
                <a:latin typeface="Calibri"/>
                <a:ea typeface="Verdana"/>
                <a:cs typeface="Calibri"/>
              </a:rPr>
              <a:t>tarvetta</a:t>
            </a:r>
            <a:r>
              <a:rPr lang="en-US" sz="2600">
                <a:latin typeface="Calibri"/>
                <a:ea typeface="Verdana"/>
                <a:cs typeface="Calibri"/>
              </a:rPr>
              <a:t> </a:t>
            </a:r>
            <a:r>
              <a:rPr lang="en-US" sz="2600" err="1">
                <a:latin typeface="Calibri"/>
                <a:ea typeface="Verdana"/>
                <a:cs typeface="Calibri"/>
              </a:rPr>
              <a:t>kentällä</a:t>
            </a:r>
          </a:p>
          <a:p>
            <a:pPr>
              <a:buChar char="•"/>
            </a:pPr>
            <a:r>
              <a:rPr lang="en-US" sz="2600" err="1">
                <a:latin typeface="Calibri"/>
                <a:ea typeface="Verdana"/>
                <a:cs typeface="Calibri"/>
              </a:rPr>
              <a:t>Mielenterveys</a:t>
            </a:r>
            <a:r>
              <a:rPr lang="en-US" sz="2600">
                <a:latin typeface="Calibri"/>
                <a:ea typeface="Verdana"/>
                <a:cs typeface="Calibri"/>
              </a:rPr>
              <a:t> ja </a:t>
            </a:r>
            <a:r>
              <a:rPr lang="en-US" sz="2600" err="1">
                <a:latin typeface="Calibri"/>
                <a:ea typeface="Verdana"/>
                <a:cs typeface="Calibri"/>
              </a:rPr>
              <a:t>mielen</a:t>
            </a:r>
            <a:r>
              <a:rPr lang="en-US" sz="2600">
                <a:latin typeface="Calibri"/>
                <a:ea typeface="Verdana"/>
                <a:cs typeface="Calibri"/>
              </a:rPr>
              <a:t> </a:t>
            </a:r>
            <a:r>
              <a:rPr lang="en-US" sz="2600" err="1">
                <a:latin typeface="Calibri"/>
                <a:ea typeface="Verdana"/>
                <a:cs typeface="Calibri"/>
              </a:rPr>
              <a:t>hyvinvointi</a:t>
            </a:r>
          </a:p>
          <a:p>
            <a:pPr>
              <a:buChar char="•"/>
            </a:pPr>
            <a:r>
              <a:rPr lang="en-US" sz="2600" err="1">
                <a:latin typeface="Calibri"/>
                <a:ea typeface="Verdana"/>
                <a:cs typeface="Calibri"/>
              </a:rPr>
              <a:t>Sosiaalietuus-tuntemus</a:t>
            </a:r>
          </a:p>
          <a:p>
            <a:pPr>
              <a:buChar char="•"/>
            </a:pPr>
            <a:r>
              <a:rPr lang="en-US" sz="2600" err="1">
                <a:latin typeface="Calibri"/>
                <a:ea typeface="Verdana"/>
                <a:cs typeface="Calibri"/>
              </a:rPr>
              <a:t>Kulttuurihyvintointi</a:t>
            </a:r>
          </a:p>
          <a:p>
            <a:pPr>
              <a:buChar char="•"/>
            </a:pPr>
            <a:r>
              <a:rPr lang="en-US" sz="2600" err="1">
                <a:latin typeface="Calibri"/>
                <a:ea typeface="Verdana"/>
                <a:cs typeface="Calibri"/>
              </a:rPr>
              <a:t>Dialogiset</a:t>
            </a:r>
            <a:r>
              <a:rPr lang="en-US" sz="2600">
                <a:latin typeface="Calibri"/>
                <a:ea typeface="Verdana"/>
                <a:cs typeface="Calibri"/>
              </a:rPr>
              <a:t> </a:t>
            </a:r>
            <a:r>
              <a:rPr lang="en-US" sz="2600" err="1">
                <a:latin typeface="Calibri"/>
                <a:ea typeface="Verdana"/>
                <a:cs typeface="Calibri"/>
              </a:rPr>
              <a:t>taidot</a:t>
            </a:r>
            <a:r>
              <a:rPr lang="en-US" sz="2600">
                <a:latin typeface="Calibri"/>
                <a:ea typeface="Verdana"/>
                <a:cs typeface="Calibri"/>
              </a:rPr>
              <a:t> ja </a:t>
            </a:r>
            <a:r>
              <a:rPr lang="en-US" sz="2600" err="1">
                <a:latin typeface="Calibri"/>
                <a:ea typeface="Verdana"/>
                <a:cs typeface="Calibri"/>
              </a:rPr>
              <a:t>vaikuttamistyön</a:t>
            </a:r>
            <a:r>
              <a:rPr lang="en-US" sz="2600">
                <a:latin typeface="Calibri"/>
                <a:ea typeface="Verdana"/>
                <a:cs typeface="Calibri"/>
              </a:rPr>
              <a:t> </a:t>
            </a:r>
            <a:r>
              <a:rPr lang="en-US" sz="2600" err="1">
                <a:latin typeface="Calibri"/>
                <a:ea typeface="Verdana"/>
                <a:cs typeface="Calibri"/>
              </a:rPr>
              <a:t>osaaminen</a:t>
            </a:r>
          </a:p>
          <a:p>
            <a:pPr>
              <a:buChar char="•"/>
            </a:pPr>
            <a:r>
              <a:rPr lang="en-US" sz="2600" err="1">
                <a:latin typeface="Calibri"/>
                <a:cs typeface="Calibri"/>
              </a:rPr>
              <a:t>Järjestötyön</a:t>
            </a:r>
            <a:r>
              <a:rPr lang="en-US" sz="2600">
                <a:latin typeface="Calibri"/>
                <a:cs typeface="Calibri"/>
              </a:rPr>
              <a:t> </a:t>
            </a:r>
            <a:r>
              <a:rPr lang="en-US" sz="2600" err="1">
                <a:latin typeface="Calibri"/>
                <a:cs typeface="Calibri"/>
              </a:rPr>
              <a:t>tuntemus</a:t>
            </a:r>
            <a:endParaRPr lang="en-US" err="1"/>
          </a:p>
        </p:txBody>
      </p:sp>
    </p:spTree>
    <p:extLst>
      <p:ext uri="{BB962C8B-B14F-4D97-AF65-F5344CB8AC3E}">
        <p14:creationId xmlns:p14="http://schemas.microsoft.com/office/powerpoint/2010/main" val="3570059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7" descr="A screenshot of a website&#10;&#10;Description automatically generated">
            <a:extLst>
              <a:ext uri="{FF2B5EF4-FFF2-40B4-BE49-F238E27FC236}">
                <a16:creationId xmlns:a16="http://schemas.microsoft.com/office/drawing/2014/main" id="{8CCA9B43-A724-E021-7C77-6E4511587EBC}"/>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2819055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14DB560-BC1D-6A5E-CE44-1DF8A6F21AA4}"/>
              </a:ext>
            </a:extLst>
          </p:cNvPr>
          <p:cNvSpPr>
            <a:spLocks noGrp="1"/>
          </p:cNvSpPr>
          <p:nvPr>
            <p:ph type="title"/>
          </p:nvPr>
        </p:nvSpPr>
        <p:spPr/>
        <p:txBody>
          <a:bodyPr/>
          <a:lstStyle/>
          <a:p>
            <a:br>
              <a:rPr lang="fi-FI" sz="1800" b="0" i="0" u="none" strike="noStrike" baseline="0">
                <a:solidFill>
                  <a:srgbClr val="000000"/>
                </a:solidFill>
                <a:latin typeface="Corbel" panose="020B0503020204020204" pitchFamily="34" charset="0"/>
              </a:rPr>
            </a:br>
            <a:br>
              <a:rPr lang="fi-FI" sz="1800" b="0" i="0" u="none" strike="noStrike" baseline="0">
                <a:solidFill>
                  <a:srgbClr val="000000"/>
                </a:solidFill>
                <a:latin typeface="Corbel" panose="020B0503020204020204" pitchFamily="34" charset="0"/>
              </a:rPr>
            </a:br>
            <a:endParaRPr lang="fi-FI" sz="4400"/>
          </a:p>
        </p:txBody>
      </p:sp>
      <p:sp>
        <p:nvSpPr>
          <p:cNvPr id="3" name="Tekstin paikkamerkki 2">
            <a:extLst>
              <a:ext uri="{FF2B5EF4-FFF2-40B4-BE49-F238E27FC236}">
                <a16:creationId xmlns:a16="http://schemas.microsoft.com/office/drawing/2014/main" id="{5E853B26-40C6-4F1F-F849-B20F26719217}"/>
              </a:ext>
            </a:extLst>
          </p:cNvPr>
          <p:cNvSpPr>
            <a:spLocks noGrp="1"/>
          </p:cNvSpPr>
          <p:nvPr>
            <p:ph type="body" sz="quarter" idx="10"/>
          </p:nvPr>
        </p:nvSpPr>
        <p:spPr/>
        <p:txBody>
          <a:bodyPr vert="horz" lIns="91440" tIns="45720" rIns="91440" bIns="45720" rtlCol="0" anchor="t">
            <a:normAutofit fontScale="92500" lnSpcReduction="20000"/>
          </a:bodyPr>
          <a:lstStyle/>
          <a:p>
            <a:pPr marL="0" indent="0">
              <a:buNone/>
            </a:pPr>
            <a:r>
              <a:rPr lang="en-US" b="1" err="1">
                <a:ea typeface="Verdana"/>
                <a:cs typeface="Arial"/>
              </a:rPr>
              <a:t>Osaamistavoitteet</a:t>
            </a:r>
            <a:r>
              <a:rPr lang="en-US" b="1">
                <a:ea typeface="Verdana"/>
                <a:cs typeface="Arial"/>
              </a:rPr>
              <a:t>:</a:t>
            </a:r>
            <a:endParaRPr lang="en-US" b="1"/>
          </a:p>
          <a:p>
            <a:pPr marL="0" indent="0">
              <a:buNone/>
            </a:pPr>
            <a:r>
              <a:rPr lang="en-US" err="1">
                <a:ea typeface="Verdana"/>
                <a:cs typeface="Arial"/>
              </a:rPr>
              <a:t>Opiskelija</a:t>
            </a:r>
            <a:r>
              <a:rPr lang="en-US">
                <a:ea typeface="Verdana"/>
                <a:cs typeface="Arial"/>
              </a:rPr>
              <a:t> </a:t>
            </a:r>
            <a:r>
              <a:rPr lang="en-US" err="1">
                <a:ea typeface="Verdana"/>
                <a:cs typeface="Arial"/>
              </a:rPr>
              <a:t>osaa</a:t>
            </a:r>
            <a:endParaRPr lang="en-US">
              <a:ea typeface="Verdana"/>
              <a:cs typeface="Arial"/>
            </a:endParaRPr>
          </a:p>
          <a:p>
            <a:pPr marL="0" indent="0">
              <a:buNone/>
            </a:pPr>
            <a:r>
              <a:rPr lang="en-US">
                <a:ea typeface="Verdana"/>
                <a:cs typeface="Arial"/>
              </a:rPr>
              <a:t>- </a:t>
            </a:r>
            <a:r>
              <a:rPr lang="en-US" err="1">
                <a:ea typeface="Verdana"/>
                <a:cs typeface="Arial"/>
              </a:rPr>
              <a:t>arvioida</a:t>
            </a:r>
            <a:r>
              <a:rPr lang="en-US">
                <a:ea typeface="Verdana"/>
                <a:cs typeface="Arial"/>
              </a:rPr>
              <a:t> </a:t>
            </a:r>
            <a:r>
              <a:rPr lang="en-US" err="1">
                <a:ea typeface="Verdana"/>
                <a:cs typeface="Arial"/>
              </a:rPr>
              <a:t>asiakkaan</a:t>
            </a:r>
            <a:r>
              <a:rPr lang="en-US">
                <a:ea typeface="Verdana"/>
                <a:cs typeface="Arial"/>
              </a:rPr>
              <a:t> </a:t>
            </a:r>
            <a:r>
              <a:rPr lang="en-US" err="1">
                <a:ea typeface="Verdana"/>
                <a:cs typeface="Arial"/>
              </a:rPr>
              <a:t>toimintakykyä</a:t>
            </a:r>
            <a:r>
              <a:rPr lang="en-US">
                <a:ea typeface="Verdana"/>
                <a:cs typeface="Arial"/>
              </a:rPr>
              <a:t> ja </a:t>
            </a:r>
            <a:r>
              <a:rPr lang="en-US" err="1">
                <a:ea typeface="Verdana"/>
                <a:cs typeface="Arial"/>
              </a:rPr>
              <a:t>palvelutarpeita</a:t>
            </a:r>
            <a:endParaRPr lang="en-US">
              <a:ea typeface="Verdana"/>
              <a:cs typeface="Arial"/>
            </a:endParaRPr>
          </a:p>
          <a:p>
            <a:pPr marL="0" indent="0">
              <a:buNone/>
            </a:pPr>
            <a:r>
              <a:rPr lang="en-US">
                <a:ea typeface="Verdana"/>
                <a:cs typeface="Arial"/>
              </a:rPr>
              <a:t>- </a:t>
            </a:r>
            <a:r>
              <a:rPr lang="en-US" err="1">
                <a:ea typeface="Verdana"/>
                <a:cs typeface="Arial"/>
              </a:rPr>
              <a:t>soveltaa</a:t>
            </a:r>
            <a:r>
              <a:rPr lang="en-US">
                <a:ea typeface="Verdana"/>
                <a:cs typeface="Arial"/>
              </a:rPr>
              <a:t> </a:t>
            </a:r>
            <a:r>
              <a:rPr lang="en-US" err="1">
                <a:ea typeface="Verdana"/>
                <a:cs typeface="Arial"/>
              </a:rPr>
              <a:t>sosiaalihuollon</a:t>
            </a:r>
            <a:r>
              <a:rPr lang="en-US">
                <a:ea typeface="Verdana"/>
                <a:cs typeface="Arial"/>
              </a:rPr>
              <a:t> </a:t>
            </a:r>
            <a:r>
              <a:rPr lang="en-US" err="1">
                <a:ea typeface="Verdana"/>
                <a:cs typeface="Arial"/>
              </a:rPr>
              <a:t>asiakastyössä</a:t>
            </a:r>
            <a:r>
              <a:rPr lang="en-US">
                <a:ea typeface="Verdana"/>
                <a:cs typeface="Arial"/>
              </a:rPr>
              <a:t> </a:t>
            </a:r>
            <a:r>
              <a:rPr lang="en-US" err="1">
                <a:ea typeface="Verdana"/>
                <a:cs typeface="Arial"/>
              </a:rPr>
              <a:t>hyvinvoinnin</a:t>
            </a:r>
            <a:r>
              <a:rPr lang="en-US">
                <a:ea typeface="Verdana"/>
                <a:cs typeface="Arial"/>
              </a:rPr>
              <a:t> </a:t>
            </a:r>
            <a:r>
              <a:rPr lang="en-US" err="1">
                <a:ea typeface="Verdana"/>
                <a:cs typeface="Arial"/>
              </a:rPr>
              <a:t>edistämisen</a:t>
            </a:r>
            <a:r>
              <a:rPr lang="en-US">
                <a:ea typeface="Verdana"/>
                <a:cs typeface="Arial"/>
              </a:rPr>
              <a:t>, </a:t>
            </a:r>
            <a:r>
              <a:rPr lang="en-US" err="1">
                <a:ea typeface="Verdana"/>
                <a:cs typeface="Arial"/>
              </a:rPr>
              <a:t>varhaisen</a:t>
            </a:r>
            <a:r>
              <a:rPr lang="en-US">
                <a:ea typeface="Verdana"/>
                <a:cs typeface="Arial"/>
              </a:rPr>
              <a:t> </a:t>
            </a:r>
            <a:r>
              <a:rPr lang="en-US" err="1">
                <a:ea typeface="Verdana"/>
                <a:cs typeface="Arial"/>
              </a:rPr>
              <a:t>tuen</a:t>
            </a:r>
            <a:r>
              <a:rPr lang="en-US">
                <a:ea typeface="Verdana"/>
                <a:cs typeface="Arial"/>
              </a:rPr>
              <a:t> ja </a:t>
            </a:r>
            <a:r>
              <a:rPr lang="en-US" err="1">
                <a:ea typeface="Verdana"/>
                <a:cs typeface="Arial"/>
              </a:rPr>
              <a:t>kuntouttavaa</a:t>
            </a:r>
            <a:r>
              <a:rPr lang="en-US">
                <a:ea typeface="Verdana"/>
                <a:cs typeface="Arial"/>
              </a:rPr>
              <a:t> </a:t>
            </a:r>
            <a:r>
              <a:rPr lang="en-US" err="1">
                <a:ea typeface="Verdana"/>
                <a:cs typeface="Arial"/>
              </a:rPr>
              <a:t>työotetta</a:t>
            </a:r>
            <a:endParaRPr lang="en-US">
              <a:ea typeface="Verdana"/>
              <a:cs typeface="Arial"/>
            </a:endParaRPr>
          </a:p>
          <a:p>
            <a:pPr marL="0" indent="0">
              <a:buNone/>
            </a:pPr>
            <a:r>
              <a:rPr lang="en-US">
                <a:ea typeface="Verdana"/>
                <a:cs typeface="Arial"/>
              </a:rPr>
              <a:t>- </a:t>
            </a:r>
            <a:r>
              <a:rPr lang="en-US" err="1">
                <a:ea typeface="Verdana"/>
                <a:cs typeface="Arial"/>
              </a:rPr>
              <a:t>kirjata</a:t>
            </a:r>
            <a:r>
              <a:rPr lang="en-US">
                <a:ea typeface="Verdana"/>
                <a:cs typeface="Arial"/>
              </a:rPr>
              <a:t> </a:t>
            </a:r>
            <a:r>
              <a:rPr lang="en-US" err="1">
                <a:ea typeface="Verdana"/>
                <a:cs typeface="Arial"/>
              </a:rPr>
              <a:t>sähköisiin</a:t>
            </a:r>
            <a:r>
              <a:rPr lang="en-US">
                <a:ea typeface="Verdana"/>
                <a:cs typeface="Arial"/>
              </a:rPr>
              <a:t> </a:t>
            </a:r>
            <a:r>
              <a:rPr lang="en-US" err="1">
                <a:ea typeface="Verdana"/>
                <a:cs typeface="Arial"/>
              </a:rPr>
              <a:t>tietokantoihin</a:t>
            </a:r>
            <a:r>
              <a:rPr lang="en-US">
                <a:ea typeface="Verdana"/>
                <a:cs typeface="Arial"/>
              </a:rPr>
              <a:t> </a:t>
            </a:r>
            <a:r>
              <a:rPr lang="en-US" err="1">
                <a:ea typeface="Verdana"/>
                <a:cs typeface="Arial"/>
              </a:rPr>
              <a:t>tietosuojasäädöksiä</a:t>
            </a:r>
            <a:r>
              <a:rPr lang="en-US">
                <a:ea typeface="Verdana"/>
                <a:cs typeface="Arial"/>
              </a:rPr>
              <a:t> ja </a:t>
            </a:r>
            <a:r>
              <a:rPr lang="en-US" err="1">
                <a:ea typeface="Verdana"/>
                <a:cs typeface="Arial"/>
              </a:rPr>
              <a:t>tietoturvavaatimuksia</a:t>
            </a:r>
            <a:r>
              <a:rPr lang="en-US">
                <a:ea typeface="Verdana"/>
                <a:cs typeface="Arial"/>
              </a:rPr>
              <a:t> </a:t>
            </a:r>
            <a:r>
              <a:rPr lang="en-US" err="1">
                <a:ea typeface="Verdana"/>
                <a:cs typeface="Arial"/>
              </a:rPr>
              <a:t>noudattaen</a:t>
            </a:r>
            <a:endParaRPr lang="en-US">
              <a:ea typeface="Verdana"/>
              <a:cs typeface="Arial"/>
            </a:endParaRPr>
          </a:p>
          <a:p>
            <a:pPr marL="0" indent="0">
              <a:buNone/>
            </a:pPr>
            <a:r>
              <a:rPr lang="en-US">
                <a:ea typeface="Verdana"/>
                <a:cs typeface="Arial"/>
              </a:rPr>
              <a:t>- </a:t>
            </a:r>
            <a:r>
              <a:rPr lang="en-US" err="1">
                <a:ea typeface="Verdana"/>
                <a:cs typeface="Arial"/>
              </a:rPr>
              <a:t>edistää</a:t>
            </a:r>
            <a:r>
              <a:rPr lang="en-US">
                <a:ea typeface="Verdana"/>
                <a:cs typeface="Arial"/>
              </a:rPr>
              <a:t> </a:t>
            </a:r>
            <a:r>
              <a:rPr lang="en-US" err="1">
                <a:ea typeface="Verdana"/>
                <a:cs typeface="Arial"/>
              </a:rPr>
              <a:t>teknologian</a:t>
            </a:r>
            <a:r>
              <a:rPr lang="en-US">
                <a:ea typeface="Verdana"/>
                <a:cs typeface="Arial"/>
              </a:rPr>
              <a:t> </a:t>
            </a:r>
            <a:r>
              <a:rPr lang="en-US" err="1">
                <a:ea typeface="Verdana"/>
                <a:cs typeface="Arial"/>
              </a:rPr>
              <a:t>turvallista</a:t>
            </a:r>
            <a:r>
              <a:rPr lang="en-US">
                <a:ea typeface="Verdana"/>
                <a:cs typeface="Arial"/>
              </a:rPr>
              <a:t> </a:t>
            </a:r>
            <a:r>
              <a:rPr lang="en-US" err="1">
                <a:ea typeface="Verdana"/>
                <a:cs typeface="Arial"/>
              </a:rPr>
              <a:t>käyttöä</a:t>
            </a:r>
            <a:r>
              <a:rPr lang="en-US">
                <a:ea typeface="Verdana"/>
                <a:cs typeface="Arial"/>
              </a:rPr>
              <a:t> </a:t>
            </a:r>
            <a:r>
              <a:rPr lang="en-US" err="1">
                <a:ea typeface="Verdana"/>
                <a:cs typeface="Arial"/>
              </a:rPr>
              <a:t>työyhteisöissä</a:t>
            </a:r>
            <a:endParaRPr lang="en-US">
              <a:ea typeface="Verdana"/>
              <a:cs typeface="Arial"/>
            </a:endParaRPr>
          </a:p>
          <a:p>
            <a:pPr marL="0" indent="0">
              <a:buNone/>
            </a:pPr>
            <a:r>
              <a:rPr lang="en-US">
                <a:ea typeface="Verdana"/>
                <a:cs typeface="Arial"/>
              </a:rPr>
              <a:t>- </a:t>
            </a:r>
            <a:r>
              <a:rPr lang="en-US" err="1">
                <a:ea typeface="Verdana"/>
                <a:cs typeface="Arial"/>
              </a:rPr>
              <a:t>analysoida</a:t>
            </a:r>
            <a:r>
              <a:rPr lang="en-US">
                <a:ea typeface="Verdana"/>
                <a:cs typeface="Arial"/>
              </a:rPr>
              <a:t> </a:t>
            </a:r>
            <a:r>
              <a:rPr lang="en-US" err="1">
                <a:ea typeface="Verdana"/>
                <a:cs typeface="Arial"/>
              </a:rPr>
              <a:t>sosiaalialan</a:t>
            </a:r>
            <a:r>
              <a:rPr lang="en-US">
                <a:ea typeface="Verdana"/>
                <a:cs typeface="Arial"/>
              </a:rPr>
              <a:t> </a:t>
            </a:r>
            <a:r>
              <a:rPr lang="en-US" err="1">
                <a:ea typeface="Verdana"/>
                <a:cs typeface="Arial"/>
              </a:rPr>
              <a:t>työn</a:t>
            </a:r>
            <a:r>
              <a:rPr lang="en-US">
                <a:ea typeface="Verdana"/>
                <a:cs typeface="Arial"/>
              </a:rPr>
              <a:t> </a:t>
            </a:r>
            <a:r>
              <a:rPr lang="en-US" err="1">
                <a:ea typeface="Verdana"/>
                <a:cs typeface="Arial"/>
              </a:rPr>
              <a:t>vaikuttavuutta</a:t>
            </a:r>
            <a:r>
              <a:rPr lang="en-US">
                <a:ea typeface="Verdana"/>
                <a:cs typeface="Arial"/>
              </a:rPr>
              <a:t> </a:t>
            </a:r>
            <a:r>
              <a:rPr lang="en-US" err="1">
                <a:ea typeface="Verdana"/>
                <a:cs typeface="Arial"/>
              </a:rPr>
              <a:t>yksilön</a:t>
            </a:r>
            <a:r>
              <a:rPr lang="en-US">
                <a:ea typeface="Verdana"/>
                <a:cs typeface="Arial"/>
              </a:rPr>
              <a:t>, </a:t>
            </a:r>
            <a:r>
              <a:rPr lang="en-US" err="1">
                <a:ea typeface="Verdana"/>
                <a:cs typeface="Arial"/>
              </a:rPr>
              <a:t>yhteisön</a:t>
            </a:r>
            <a:r>
              <a:rPr lang="en-US">
                <a:ea typeface="Verdana"/>
                <a:cs typeface="Arial"/>
              </a:rPr>
              <a:t> ja </a:t>
            </a:r>
            <a:r>
              <a:rPr lang="en-US" err="1">
                <a:ea typeface="Verdana"/>
                <a:cs typeface="Arial"/>
              </a:rPr>
              <a:t>yhteiskunnan</a:t>
            </a:r>
            <a:r>
              <a:rPr lang="en-US">
                <a:ea typeface="Verdana"/>
                <a:cs typeface="Arial"/>
              </a:rPr>
              <a:t> </a:t>
            </a:r>
            <a:r>
              <a:rPr lang="en-US" err="1">
                <a:ea typeface="Verdana"/>
                <a:cs typeface="Arial"/>
              </a:rPr>
              <a:t>kannalta</a:t>
            </a:r>
            <a:endParaRPr lang="en-US">
              <a:ea typeface="Verdana"/>
              <a:cs typeface="Arial"/>
            </a:endParaRPr>
          </a:p>
          <a:p>
            <a:pPr marL="0" indent="0">
              <a:buNone/>
            </a:pPr>
            <a:r>
              <a:rPr lang="en-US">
                <a:ea typeface="Verdana"/>
                <a:cs typeface="Arial"/>
              </a:rPr>
              <a:t>- </a:t>
            </a:r>
            <a:r>
              <a:rPr lang="en-US" err="1">
                <a:ea typeface="Verdana"/>
                <a:cs typeface="Arial"/>
              </a:rPr>
              <a:t>vertailla</a:t>
            </a:r>
            <a:r>
              <a:rPr lang="en-US">
                <a:ea typeface="Verdana"/>
                <a:cs typeface="Arial"/>
              </a:rPr>
              <a:t> </a:t>
            </a:r>
            <a:r>
              <a:rPr lang="en-US" err="1">
                <a:ea typeface="Verdana"/>
                <a:cs typeface="Arial"/>
              </a:rPr>
              <a:t>tutkimukseen</a:t>
            </a:r>
            <a:r>
              <a:rPr lang="en-US">
                <a:ea typeface="Verdana"/>
                <a:cs typeface="Arial"/>
              </a:rPr>
              <a:t> </a:t>
            </a:r>
            <a:r>
              <a:rPr lang="en-US" err="1">
                <a:ea typeface="Verdana"/>
                <a:cs typeface="Arial"/>
              </a:rPr>
              <a:t>perustuvaa</a:t>
            </a:r>
            <a:r>
              <a:rPr lang="en-US">
                <a:ea typeface="Verdana"/>
                <a:cs typeface="Arial"/>
              </a:rPr>
              <a:t> </a:t>
            </a:r>
            <a:r>
              <a:rPr lang="en-US" err="1">
                <a:ea typeface="Verdana"/>
                <a:cs typeface="Arial"/>
              </a:rPr>
              <a:t>tietoa</a:t>
            </a:r>
            <a:r>
              <a:rPr lang="en-US">
                <a:ea typeface="Verdana"/>
                <a:cs typeface="Arial"/>
              </a:rPr>
              <a:t> </a:t>
            </a:r>
            <a:r>
              <a:rPr lang="en-US" err="1">
                <a:ea typeface="Verdana"/>
                <a:cs typeface="Arial"/>
              </a:rPr>
              <a:t>vaikuttavien</a:t>
            </a:r>
            <a:r>
              <a:rPr lang="en-US">
                <a:ea typeface="Verdana"/>
                <a:cs typeface="Arial"/>
              </a:rPr>
              <a:t> </a:t>
            </a:r>
            <a:r>
              <a:rPr lang="en-US" err="1">
                <a:ea typeface="Verdana"/>
                <a:cs typeface="Arial"/>
              </a:rPr>
              <a:t>toimintatapojen</a:t>
            </a:r>
            <a:r>
              <a:rPr lang="en-US">
                <a:ea typeface="Verdana"/>
                <a:cs typeface="Arial"/>
              </a:rPr>
              <a:t> ja </a:t>
            </a:r>
            <a:r>
              <a:rPr lang="en-US" err="1">
                <a:ea typeface="Verdana"/>
                <a:cs typeface="Arial"/>
              </a:rPr>
              <a:t>menetelmien</a:t>
            </a:r>
            <a:r>
              <a:rPr lang="en-US">
                <a:ea typeface="Verdana"/>
                <a:cs typeface="Arial"/>
              </a:rPr>
              <a:t> </a:t>
            </a:r>
            <a:r>
              <a:rPr lang="en-US" err="1">
                <a:ea typeface="Verdana"/>
                <a:cs typeface="Arial"/>
              </a:rPr>
              <a:t>valinnassa</a:t>
            </a:r>
            <a:endParaRPr lang="en-US">
              <a:ea typeface="Verdana"/>
              <a:cs typeface="Arial"/>
            </a:endParaRPr>
          </a:p>
        </p:txBody>
      </p:sp>
      <p:sp>
        <p:nvSpPr>
          <p:cNvPr id="5" name="Title 1">
            <a:extLst>
              <a:ext uri="{FF2B5EF4-FFF2-40B4-BE49-F238E27FC236}">
                <a16:creationId xmlns:a16="http://schemas.microsoft.com/office/drawing/2014/main" id="{B048E22B-6663-794A-8723-96FB439AA951}"/>
              </a:ext>
            </a:extLst>
          </p:cNvPr>
          <p:cNvSpPr txBox="1">
            <a:spLocks/>
          </p:cNvSpPr>
          <p:nvPr/>
        </p:nvSpPr>
        <p:spPr>
          <a:xfrm>
            <a:off x="838200" y="921084"/>
            <a:ext cx="8785726" cy="1238092"/>
          </a:xfrm>
          <a:prstGeom prst="rect">
            <a:avLst/>
          </a:prstGeom>
        </p:spPr>
        <p:txBody>
          <a:bodyPr vert="horz" lIns="91440" tIns="45720" rIns="91440" bIns="45720" rtlCol="0" anchor="b" anchorCtr="0">
            <a:normAutofit fontScale="77500" lnSpcReduction="20000"/>
          </a:bodyPr>
          <a:lstStyle>
            <a:lvl1pPr algn="l" defTabSz="914400" rtl="0" eaLnBrk="1" latinLnBrk="0" hangingPunct="1">
              <a:lnSpc>
                <a:spcPct val="90000"/>
              </a:lnSpc>
              <a:spcBef>
                <a:spcPct val="0"/>
              </a:spcBef>
              <a:buNone/>
              <a:defRPr sz="4500" b="1" i="0" kern="1200" baseline="0">
                <a:solidFill>
                  <a:schemeClr val="tx1"/>
                </a:solidFill>
                <a:latin typeface="+mj-lt"/>
                <a:ea typeface="Verdana" panose="020B0604030504040204" pitchFamily="34" charset="0"/>
                <a:cs typeface="Arial Black" panose="020B0A04020102020204" pitchFamily="34" charset="0"/>
              </a:defRPr>
            </a:lvl1pPr>
          </a:lstStyle>
          <a:p>
            <a:r>
              <a:rPr lang="en-US" err="1">
                <a:ea typeface="Verdana"/>
              </a:rPr>
              <a:t>Sosiaaliohjauksen</a:t>
            </a:r>
            <a:r>
              <a:rPr lang="en-US">
                <a:ea typeface="Verdana"/>
              </a:rPr>
              <a:t> </a:t>
            </a:r>
            <a:r>
              <a:rPr lang="en-US" err="1">
                <a:ea typeface="Verdana"/>
              </a:rPr>
              <a:t>harjoittelun</a:t>
            </a:r>
            <a:r>
              <a:rPr lang="en-US">
                <a:ea typeface="Verdana"/>
              </a:rPr>
              <a:t> </a:t>
            </a:r>
            <a:endParaRPr lang="en-US" err="1"/>
          </a:p>
          <a:p>
            <a:r>
              <a:rPr lang="en-US" err="1">
                <a:ea typeface="Verdana"/>
              </a:rPr>
              <a:t>uudistetut</a:t>
            </a:r>
            <a:r>
              <a:rPr lang="en-US">
                <a:ea typeface="Verdana"/>
              </a:rPr>
              <a:t> </a:t>
            </a:r>
            <a:r>
              <a:rPr lang="en-US" err="1">
                <a:ea typeface="Verdana"/>
              </a:rPr>
              <a:t>tavoitteet</a:t>
            </a:r>
            <a:r>
              <a:rPr lang="en-US">
                <a:ea typeface="Verdana"/>
              </a:rPr>
              <a:t> - Kompetenssipohjaiset</a:t>
            </a:r>
            <a:endParaRPr lang="en-US"/>
          </a:p>
        </p:txBody>
      </p:sp>
    </p:spTree>
    <p:extLst>
      <p:ext uri="{BB962C8B-B14F-4D97-AF65-F5344CB8AC3E}">
        <p14:creationId xmlns:p14="http://schemas.microsoft.com/office/powerpoint/2010/main" val="181793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6F6FA-7346-292E-E020-F3BC4B792579}"/>
              </a:ext>
            </a:extLst>
          </p:cNvPr>
          <p:cNvSpPr>
            <a:spLocks noGrp="1"/>
          </p:cNvSpPr>
          <p:nvPr>
            <p:ph type="ctrTitle"/>
          </p:nvPr>
        </p:nvSpPr>
        <p:spPr/>
        <p:txBody>
          <a:bodyPr/>
          <a:lstStyle/>
          <a:p>
            <a:r>
              <a:rPr lang="en-US">
                <a:ea typeface="Verdana"/>
              </a:rPr>
              <a:t>Kiitokset.</a:t>
            </a:r>
            <a:endParaRPr lang="en-US"/>
          </a:p>
        </p:txBody>
      </p:sp>
    </p:spTree>
    <p:extLst>
      <p:ext uri="{BB962C8B-B14F-4D97-AF65-F5344CB8AC3E}">
        <p14:creationId xmlns:p14="http://schemas.microsoft.com/office/powerpoint/2010/main" val="288603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3297-7D75-670A-CF5B-67706E1ACC92}"/>
              </a:ext>
            </a:extLst>
          </p:cNvPr>
          <p:cNvSpPr>
            <a:spLocks noGrp="1"/>
          </p:cNvSpPr>
          <p:nvPr>
            <p:ph type="title"/>
          </p:nvPr>
        </p:nvSpPr>
        <p:spPr/>
        <p:txBody>
          <a:bodyPr vert="horz" lIns="91440" tIns="45720" rIns="91440" bIns="45720" rtlCol="0" anchor="b" anchorCtr="0">
            <a:noAutofit/>
          </a:bodyPr>
          <a:lstStyle/>
          <a:p>
            <a:r>
              <a:rPr lang="en-US" sz="4400" err="1">
                <a:latin typeface="Calibri"/>
                <a:ea typeface="Verdana"/>
                <a:cs typeface="Calibri"/>
              </a:rPr>
              <a:t>Sosiaaliohjaus</a:t>
            </a:r>
            <a:r>
              <a:rPr lang="en-US" sz="4400">
                <a:latin typeface="Calibri"/>
                <a:ea typeface="Verdana"/>
                <a:cs typeface="Calibri"/>
              </a:rPr>
              <a:t> ja </a:t>
            </a:r>
            <a:r>
              <a:rPr lang="en-US" sz="4400" err="1">
                <a:latin typeface="Calibri"/>
                <a:ea typeface="Verdana"/>
                <a:cs typeface="Calibri"/>
              </a:rPr>
              <a:t>sosionomikoulutuksen</a:t>
            </a:r>
            <a:r>
              <a:rPr lang="en-US" sz="4400">
                <a:latin typeface="Calibri"/>
                <a:ea typeface="Verdana"/>
                <a:cs typeface="Calibri"/>
              </a:rPr>
              <a:t> </a:t>
            </a:r>
            <a:r>
              <a:rPr lang="en-US" sz="4400" err="1">
                <a:latin typeface="Calibri"/>
                <a:ea typeface="Verdana"/>
                <a:cs typeface="Calibri"/>
              </a:rPr>
              <a:t>ammattitaitoa</a:t>
            </a:r>
            <a:r>
              <a:rPr lang="en-US" sz="4400">
                <a:latin typeface="Calibri"/>
                <a:ea typeface="Verdana"/>
                <a:cs typeface="Calibri"/>
              </a:rPr>
              <a:t> </a:t>
            </a:r>
            <a:r>
              <a:rPr lang="en-US" sz="4400" err="1">
                <a:latin typeface="Calibri"/>
                <a:ea typeface="Verdana"/>
                <a:cs typeface="Calibri"/>
              </a:rPr>
              <a:t>edistävä</a:t>
            </a:r>
            <a:r>
              <a:rPr lang="en-US" sz="4400">
                <a:latin typeface="Calibri"/>
                <a:ea typeface="Verdana"/>
                <a:cs typeface="Calibri"/>
              </a:rPr>
              <a:t> </a:t>
            </a:r>
            <a:r>
              <a:rPr lang="en-US" sz="4400" err="1">
                <a:latin typeface="Calibri"/>
                <a:ea typeface="Verdana"/>
                <a:cs typeface="Calibri"/>
              </a:rPr>
              <a:t>harjoittelu</a:t>
            </a:r>
            <a:endParaRPr lang="en-US" sz="4400">
              <a:ea typeface="Verdana"/>
            </a:endParaRPr>
          </a:p>
        </p:txBody>
      </p:sp>
      <p:sp>
        <p:nvSpPr>
          <p:cNvPr id="3" name="TextBox 2">
            <a:extLst>
              <a:ext uri="{FF2B5EF4-FFF2-40B4-BE49-F238E27FC236}">
                <a16:creationId xmlns:a16="http://schemas.microsoft.com/office/drawing/2014/main" id="{A6B05B22-01C0-EACD-4B09-4051FBB11D16}"/>
              </a:ext>
            </a:extLst>
          </p:cNvPr>
          <p:cNvSpPr txBox="1"/>
          <p:nvPr/>
        </p:nvSpPr>
        <p:spPr>
          <a:xfrm>
            <a:off x="2879559" y="6235031"/>
            <a:ext cx="591151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i="1">
                <a:latin typeface="Calibri"/>
                <a:cs typeface="Calibri"/>
              </a:rPr>
              <a:t>Sanna Leppänen ja Kati Ojala, </a:t>
            </a:r>
            <a:r>
              <a:rPr lang="en-US" sz="2000">
                <a:latin typeface="Calibri"/>
                <a:cs typeface="Calibri"/>
              </a:rPr>
              <a:t>LAB-</a:t>
            </a:r>
            <a:r>
              <a:rPr lang="en-US" sz="2000" err="1">
                <a:latin typeface="Calibri"/>
                <a:cs typeface="Calibri"/>
              </a:rPr>
              <a:t>ammattikorkeakoulu</a:t>
            </a:r>
            <a:endParaRPr lang="en-US" sz="2000" err="1"/>
          </a:p>
        </p:txBody>
      </p:sp>
    </p:spTree>
    <p:extLst>
      <p:ext uri="{BB962C8B-B14F-4D97-AF65-F5344CB8AC3E}">
        <p14:creationId xmlns:p14="http://schemas.microsoft.com/office/powerpoint/2010/main" val="3526154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56848-62A1-9F74-47B4-62F48D64EDE1}"/>
              </a:ext>
            </a:extLst>
          </p:cNvPr>
          <p:cNvSpPr>
            <a:spLocks noGrp="1"/>
          </p:cNvSpPr>
          <p:nvPr>
            <p:ph type="title"/>
          </p:nvPr>
        </p:nvSpPr>
        <p:spPr>
          <a:xfrm>
            <a:off x="3729037" y="566738"/>
            <a:ext cx="6560343" cy="1262062"/>
          </a:xfrm>
        </p:spPr>
        <p:txBody>
          <a:bodyPr>
            <a:normAutofit fontScale="90000"/>
          </a:bodyPr>
          <a:lstStyle/>
          <a:p>
            <a:r>
              <a:rPr lang="en-US" dirty="0" err="1">
                <a:ea typeface="Verdana"/>
              </a:rPr>
              <a:t>Harjoittelusta</a:t>
            </a:r>
            <a:r>
              <a:rPr lang="en-US" dirty="0">
                <a:ea typeface="Verdana"/>
              </a:rPr>
              <a:t> </a:t>
            </a:r>
            <a:r>
              <a:rPr lang="en-US" dirty="0" err="1">
                <a:ea typeface="Verdana"/>
              </a:rPr>
              <a:t>sosionomikoulutuksessa</a:t>
            </a:r>
            <a:endParaRPr lang="en-US" dirty="0"/>
          </a:p>
        </p:txBody>
      </p:sp>
      <p:sp>
        <p:nvSpPr>
          <p:cNvPr id="3" name="Text Placeholder 2">
            <a:extLst>
              <a:ext uri="{FF2B5EF4-FFF2-40B4-BE49-F238E27FC236}">
                <a16:creationId xmlns:a16="http://schemas.microsoft.com/office/drawing/2014/main" id="{486B6CB5-84BD-F780-25F8-D22F3ED1A69D}"/>
              </a:ext>
            </a:extLst>
          </p:cNvPr>
          <p:cNvSpPr>
            <a:spLocks noGrp="1"/>
          </p:cNvSpPr>
          <p:nvPr>
            <p:ph type="body" sz="quarter" idx="10"/>
          </p:nvPr>
        </p:nvSpPr>
        <p:spPr>
          <a:xfrm>
            <a:off x="2804846" y="1946097"/>
            <a:ext cx="7856396" cy="3605463"/>
          </a:xfrm>
        </p:spPr>
        <p:txBody>
          <a:bodyPr vert="horz" lIns="91440" tIns="45720" rIns="91440" bIns="45720" rtlCol="0" anchor="t">
            <a:noAutofit/>
          </a:bodyPr>
          <a:lstStyle/>
          <a:p>
            <a:r>
              <a:rPr lang="en-US" dirty="0" err="1">
                <a:ea typeface="Verdana"/>
                <a:cs typeface="Arial"/>
              </a:rPr>
              <a:t>Harjoittelu</a:t>
            </a:r>
            <a:r>
              <a:rPr lang="en-US" dirty="0">
                <a:ea typeface="Verdana"/>
                <a:cs typeface="Arial"/>
              </a:rPr>
              <a:t> </a:t>
            </a:r>
            <a:r>
              <a:rPr lang="en-US" dirty="0" err="1">
                <a:ea typeface="Verdana"/>
                <a:cs typeface="Arial"/>
              </a:rPr>
              <a:t>tähtää</a:t>
            </a:r>
            <a:r>
              <a:rPr lang="en-US" dirty="0">
                <a:ea typeface="Verdana"/>
                <a:cs typeface="Arial"/>
              </a:rPr>
              <a:t> </a:t>
            </a:r>
            <a:r>
              <a:rPr lang="en-US" dirty="0" err="1">
                <a:ea typeface="Verdana"/>
                <a:cs typeface="Arial"/>
              </a:rPr>
              <a:t>koulutuksen</a:t>
            </a:r>
            <a:r>
              <a:rPr lang="en-US" dirty="0">
                <a:ea typeface="Verdana"/>
                <a:cs typeface="Arial"/>
              </a:rPr>
              <a:t> </a:t>
            </a:r>
            <a:r>
              <a:rPr lang="en-US" dirty="0" err="1">
                <a:ea typeface="Verdana"/>
                <a:cs typeface="Arial"/>
              </a:rPr>
              <a:t>tavoitteiden</a:t>
            </a:r>
            <a:r>
              <a:rPr lang="en-US" dirty="0">
                <a:ea typeface="Verdana"/>
                <a:cs typeface="Arial"/>
              </a:rPr>
              <a:t> </a:t>
            </a:r>
            <a:r>
              <a:rPr lang="en-US" dirty="0" err="1">
                <a:ea typeface="Verdana"/>
                <a:cs typeface="Arial"/>
              </a:rPr>
              <a:t>mukaisten</a:t>
            </a:r>
            <a:r>
              <a:rPr lang="en-US" dirty="0">
                <a:ea typeface="Verdana"/>
                <a:cs typeface="Arial"/>
              </a:rPr>
              <a:t> </a:t>
            </a:r>
            <a:r>
              <a:rPr lang="en-US" dirty="0" err="1">
                <a:ea typeface="Verdana"/>
                <a:cs typeface="Arial"/>
              </a:rPr>
              <a:t>työelämätaitojen</a:t>
            </a:r>
            <a:r>
              <a:rPr lang="en-US" dirty="0">
                <a:ea typeface="Verdana"/>
                <a:cs typeface="Arial"/>
              </a:rPr>
              <a:t> ja </a:t>
            </a:r>
            <a:r>
              <a:rPr lang="en-US" dirty="0" err="1">
                <a:ea typeface="Verdana"/>
                <a:cs typeface="Arial"/>
              </a:rPr>
              <a:t>ammatillisen</a:t>
            </a:r>
            <a:r>
              <a:rPr lang="en-US" dirty="0">
                <a:ea typeface="Verdana"/>
                <a:cs typeface="Arial"/>
              </a:rPr>
              <a:t> </a:t>
            </a:r>
            <a:r>
              <a:rPr lang="en-US" dirty="0" err="1">
                <a:ea typeface="Verdana"/>
                <a:cs typeface="Arial"/>
              </a:rPr>
              <a:t>osaamisen</a:t>
            </a:r>
            <a:r>
              <a:rPr lang="en-US" dirty="0">
                <a:ea typeface="Verdana"/>
                <a:cs typeface="Arial"/>
              </a:rPr>
              <a:t> </a:t>
            </a:r>
            <a:r>
              <a:rPr lang="en-US" dirty="0" err="1">
                <a:ea typeface="Verdana"/>
                <a:cs typeface="Arial"/>
              </a:rPr>
              <a:t>lisäämiseen</a:t>
            </a:r>
            <a:r>
              <a:rPr lang="en-US" dirty="0">
                <a:ea typeface="Verdana"/>
                <a:cs typeface="Arial"/>
              </a:rPr>
              <a:t>.</a:t>
            </a:r>
            <a:endParaRPr lang="en-US" dirty="0"/>
          </a:p>
          <a:p>
            <a:r>
              <a:rPr lang="en-US" dirty="0" err="1">
                <a:ea typeface="Verdana"/>
                <a:cs typeface="Arial"/>
              </a:rPr>
              <a:t>Harjoittelun</a:t>
            </a:r>
            <a:r>
              <a:rPr lang="en-US" dirty="0">
                <a:ea typeface="Verdana"/>
                <a:cs typeface="Arial"/>
              </a:rPr>
              <a:t> </a:t>
            </a:r>
            <a:r>
              <a:rPr lang="en-US" dirty="0" err="1">
                <a:ea typeface="Verdana"/>
                <a:cs typeface="Arial"/>
              </a:rPr>
              <a:t>avulla</a:t>
            </a:r>
            <a:r>
              <a:rPr lang="en-US" dirty="0">
                <a:ea typeface="Verdana"/>
                <a:cs typeface="Arial"/>
              </a:rPr>
              <a:t> </a:t>
            </a:r>
            <a:r>
              <a:rPr lang="en-US" dirty="0" err="1">
                <a:ea typeface="Verdana"/>
                <a:cs typeface="Arial"/>
              </a:rPr>
              <a:t>pyritään</a:t>
            </a:r>
            <a:r>
              <a:rPr lang="en-US" dirty="0">
                <a:ea typeface="Verdana"/>
                <a:cs typeface="Arial"/>
              </a:rPr>
              <a:t> </a:t>
            </a:r>
            <a:r>
              <a:rPr lang="en-US" dirty="0" err="1">
                <a:ea typeface="Verdana"/>
                <a:cs typeface="Arial"/>
              </a:rPr>
              <a:t>systemaattiseen</a:t>
            </a:r>
            <a:r>
              <a:rPr lang="en-US" dirty="0">
                <a:ea typeface="Verdana"/>
                <a:cs typeface="Arial"/>
              </a:rPr>
              <a:t> </a:t>
            </a:r>
            <a:r>
              <a:rPr lang="en-US" dirty="0" err="1">
                <a:ea typeface="Verdana"/>
                <a:cs typeface="Arial"/>
              </a:rPr>
              <a:t>oman</a:t>
            </a:r>
            <a:r>
              <a:rPr lang="en-US" dirty="0">
                <a:ea typeface="Verdana"/>
                <a:cs typeface="Arial"/>
              </a:rPr>
              <a:t> </a:t>
            </a:r>
            <a:r>
              <a:rPr lang="en-US" dirty="0" err="1">
                <a:ea typeface="Verdana"/>
                <a:cs typeface="Arial"/>
              </a:rPr>
              <a:t>osaamisen</a:t>
            </a:r>
            <a:r>
              <a:rPr lang="en-US" dirty="0">
                <a:ea typeface="Verdana"/>
                <a:cs typeface="Arial"/>
              </a:rPr>
              <a:t> </a:t>
            </a:r>
            <a:r>
              <a:rPr lang="en-US" dirty="0" err="1">
                <a:ea typeface="Verdana"/>
                <a:cs typeface="Arial"/>
              </a:rPr>
              <a:t>kehittymiseen</a:t>
            </a:r>
            <a:r>
              <a:rPr lang="en-US" dirty="0">
                <a:ea typeface="Verdana"/>
                <a:cs typeface="Arial"/>
              </a:rPr>
              <a:t>.</a:t>
            </a:r>
            <a:endParaRPr lang="en-US" dirty="0"/>
          </a:p>
          <a:p>
            <a:r>
              <a:rPr lang="en-US" dirty="0" err="1">
                <a:ea typeface="Verdana"/>
                <a:cs typeface="Arial"/>
              </a:rPr>
              <a:t>Teoriaopintojen</a:t>
            </a:r>
            <a:r>
              <a:rPr lang="en-US" dirty="0">
                <a:ea typeface="Verdana"/>
                <a:cs typeface="Arial"/>
              </a:rPr>
              <a:t> </a:t>
            </a:r>
            <a:r>
              <a:rPr lang="en-US" dirty="0" err="1">
                <a:ea typeface="Verdana"/>
                <a:cs typeface="Arial"/>
              </a:rPr>
              <a:t>lomassa</a:t>
            </a:r>
            <a:r>
              <a:rPr lang="en-US" dirty="0">
                <a:ea typeface="Verdana"/>
                <a:cs typeface="Arial"/>
              </a:rPr>
              <a:t> </a:t>
            </a:r>
            <a:r>
              <a:rPr lang="en-US" dirty="0" err="1">
                <a:ea typeface="Verdana"/>
                <a:cs typeface="Arial"/>
              </a:rPr>
              <a:t>tavoitteellinen</a:t>
            </a:r>
            <a:r>
              <a:rPr lang="en-US" dirty="0">
                <a:ea typeface="Verdana"/>
                <a:cs typeface="Arial"/>
              </a:rPr>
              <a:t> ja </a:t>
            </a:r>
            <a:r>
              <a:rPr lang="en-US" dirty="0" err="1">
                <a:ea typeface="Verdana"/>
                <a:cs typeface="Arial"/>
              </a:rPr>
              <a:t>hyvin</a:t>
            </a:r>
            <a:r>
              <a:rPr lang="en-US" dirty="0">
                <a:ea typeface="Verdana"/>
                <a:cs typeface="Arial"/>
              </a:rPr>
              <a:t> </a:t>
            </a:r>
            <a:r>
              <a:rPr lang="en-US" dirty="0" err="1">
                <a:ea typeface="Verdana"/>
                <a:cs typeface="Arial"/>
              </a:rPr>
              <a:t>suunniteltu</a:t>
            </a:r>
            <a:r>
              <a:rPr lang="en-US" dirty="0">
                <a:ea typeface="Verdana"/>
                <a:cs typeface="Arial"/>
              </a:rPr>
              <a:t> </a:t>
            </a:r>
            <a:r>
              <a:rPr lang="en-US" dirty="0" err="1">
                <a:ea typeface="Verdana"/>
                <a:cs typeface="Arial"/>
              </a:rPr>
              <a:t>harjoittelu</a:t>
            </a:r>
            <a:r>
              <a:rPr lang="en-US" dirty="0">
                <a:ea typeface="Verdana"/>
                <a:cs typeface="Arial"/>
              </a:rPr>
              <a:t> </a:t>
            </a:r>
            <a:r>
              <a:rPr lang="en-US" dirty="0" err="1">
                <a:ea typeface="Verdana"/>
                <a:cs typeface="Arial"/>
              </a:rPr>
              <a:t>lisää</a:t>
            </a:r>
            <a:r>
              <a:rPr lang="en-US" dirty="0">
                <a:ea typeface="Verdana"/>
                <a:cs typeface="Arial"/>
              </a:rPr>
              <a:t> </a:t>
            </a:r>
            <a:r>
              <a:rPr lang="en-US" dirty="0" err="1">
                <a:ea typeface="Verdana"/>
                <a:cs typeface="Arial"/>
              </a:rPr>
              <a:t>opiskelumotivaatiota</a:t>
            </a:r>
            <a:r>
              <a:rPr lang="en-US" dirty="0">
                <a:ea typeface="Verdana"/>
                <a:cs typeface="Arial"/>
              </a:rPr>
              <a:t> </a:t>
            </a:r>
            <a:r>
              <a:rPr lang="en-US" dirty="0" err="1">
                <a:ea typeface="Verdana"/>
                <a:cs typeface="Arial"/>
              </a:rPr>
              <a:t>sekä</a:t>
            </a:r>
            <a:r>
              <a:rPr lang="en-US" dirty="0">
                <a:ea typeface="Verdana"/>
                <a:cs typeface="Arial"/>
              </a:rPr>
              <a:t> </a:t>
            </a:r>
            <a:r>
              <a:rPr lang="en-US" dirty="0" err="1">
                <a:ea typeface="Verdana"/>
                <a:cs typeface="Arial"/>
              </a:rPr>
              <a:t>lisää</a:t>
            </a:r>
            <a:r>
              <a:rPr lang="en-US" dirty="0">
                <a:ea typeface="Verdana"/>
                <a:cs typeface="Arial"/>
              </a:rPr>
              <a:t> </a:t>
            </a:r>
            <a:r>
              <a:rPr lang="en-US" dirty="0" err="1">
                <a:ea typeface="Verdana"/>
                <a:cs typeface="Arial"/>
              </a:rPr>
              <a:t>ymmärrystä</a:t>
            </a:r>
            <a:r>
              <a:rPr lang="en-US" dirty="0">
                <a:ea typeface="Verdana"/>
                <a:cs typeface="Arial"/>
              </a:rPr>
              <a:t> </a:t>
            </a:r>
            <a:r>
              <a:rPr lang="en-US" dirty="0" err="1">
                <a:ea typeface="Verdana"/>
                <a:cs typeface="Arial"/>
              </a:rPr>
              <a:t>teoriaopintojen</a:t>
            </a:r>
            <a:r>
              <a:rPr lang="en-US" dirty="0">
                <a:ea typeface="Verdana"/>
                <a:cs typeface="Arial"/>
              </a:rPr>
              <a:t> </a:t>
            </a:r>
            <a:r>
              <a:rPr lang="en-US" dirty="0" err="1">
                <a:ea typeface="Verdana"/>
                <a:cs typeface="Arial"/>
              </a:rPr>
              <a:t>merkityksestä</a:t>
            </a:r>
            <a:r>
              <a:rPr lang="en-US" dirty="0">
                <a:ea typeface="Verdana"/>
                <a:cs typeface="Arial"/>
              </a:rPr>
              <a:t>. </a:t>
            </a:r>
            <a:endParaRPr lang="en-US" dirty="0"/>
          </a:p>
          <a:p>
            <a:r>
              <a:rPr lang="en-US" dirty="0" err="1">
                <a:ea typeface="Verdana"/>
                <a:cs typeface="Arial"/>
              </a:rPr>
              <a:t>Reflektointi</a:t>
            </a:r>
            <a:r>
              <a:rPr lang="en-US" dirty="0">
                <a:ea typeface="Verdana"/>
                <a:cs typeface="Arial"/>
              </a:rPr>
              <a:t> ja </a:t>
            </a:r>
            <a:r>
              <a:rPr lang="en-US" dirty="0" err="1">
                <a:ea typeface="Verdana"/>
                <a:cs typeface="Arial"/>
              </a:rPr>
              <a:t>oman</a:t>
            </a:r>
            <a:r>
              <a:rPr lang="en-US" dirty="0">
                <a:ea typeface="Verdana"/>
                <a:cs typeface="Arial"/>
              </a:rPr>
              <a:t> </a:t>
            </a:r>
            <a:r>
              <a:rPr lang="en-US" dirty="0" err="1">
                <a:ea typeface="Verdana"/>
                <a:cs typeface="Arial"/>
              </a:rPr>
              <a:t>osaamisen</a:t>
            </a:r>
            <a:r>
              <a:rPr lang="en-US" dirty="0">
                <a:ea typeface="Verdana"/>
                <a:cs typeface="Arial"/>
              </a:rPr>
              <a:t> </a:t>
            </a:r>
            <a:r>
              <a:rPr lang="en-US" dirty="0" err="1">
                <a:ea typeface="Verdana"/>
                <a:cs typeface="Arial"/>
              </a:rPr>
              <a:t>arviointi</a:t>
            </a:r>
            <a:r>
              <a:rPr lang="en-US" dirty="0">
                <a:ea typeface="Verdana"/>
                <a:cs typeface="Arial"/>
              </a:rPr>
              <a:t>  on </a:t>
            </a:r>
            <a:r>
              <a:rPr lang="en-US" dirty="0" err="1">
                <a:ea typeface="Verdana"/>
                <a:cs typeface="Arial"/>
              </a:rPr>
              <a:t>osa</a:t>
            </a:r>
            <a:r>
              <a:rPr lang="en-US" dirty="0">
                <a:ea typeface="Verdana"/>
                <a:cs typeface="Arial"/>
              </a:rPr>
              <a:t> </a:t>
            </a:r>
            <a:r>
              <a:rPr lang="en-US" dirty="0" err="1">
                <a:ea typeface="Verdana"/>
                <a:cs typeface="Arial"/>
              </a:rPr>
              <a:t>jokaista</a:t>
            </a:r>
            <a:r>
              <a:rPr lang="en-US" dirty="0">
                <a:ea typeface="Verdana"/>
                <a:cs typeface="Arial"/>
              </a:rPr>
              <a:t> </a:t>
            </a:r>
            <a:r>
              <a:rPr lang="en-US" dirty="0" err="1">
                <a:ea typeface="Verdana"/>
                <a:cs typeface="Arial"/>
              </a:rPr>
              <a:t>harjoittelua</a:t>
            </a:r>
            <a:r>
              <a:rPr lang="en-US" dirty="0">
                <a:ea typeface="Verdana"/>
                <a:cs typeface="Arial"/>
              </a:rPr>
              <a:t>.</a:t>
            </a:r>
            <a:endParaRPr lang="en-US" dirty="0"/>
          </a:p>
          <a:p>
            <a:r>
              <a:rPr lang="en-US" dirty="0" err="1"/>
              <a:t>Harjoittelut</a:t>
            </a:r>
            <a:r>
              <a:rPr lang="en-US" dirty="0"/>
              <a:t> </a:t>
            </a:r>
            <a:r>
              <a:rPr lang="en-US" dirty="0" err="1"/>
              <a:t>ovat</a:t>
            </a:r>
            <a:r>
              <a:rPr lang="en-US" dirty="0"/>
              <a:t> </a:t>
            </a:r>
            <a:r>
              <a:rPr lang="en-US" dirty="0" err="1"/>
              <a:t>odotettu</a:t>
            </a:r>
            <a:r>
              <a:rPr lang="en-US" dirty="0"/>
              <a:t> </a:t>
            </a:r>
            <a:r>
              <a:rPr lang="en-US" dirty="0" err="1"/>
              <a:t>kokonaisuus</a:t>
            </a:r>
            <a:r>
              <a:rPr lang="en-US" dirty="0"/>
              <a:t> </a:t>
            </a:r>
            <a:r>
              <a:rPr lang="en-US" dirty="0" err="1"/>
              <a:t>opinnoissa</a:t>
            </a:r>
            <a:r>
              <a:rPr lang="en-US" dirty="0"/>
              <a:t>.</a:t>
            </a:r>
          </a:p>
          <a:p>
            <a:pPr>
              <a:buFont typeface="Arial,Sans-Serif"/>
            </a:pPr>
            <a:r>
              <a:rPr lang="en-US" dirty="0" err="1">
                <a:ea typeface="Verdana"/>
                <a:cs typeface="Arial"/>
              </a:rPr>
              <a:t>Onnistuneella</a:t>
            </a:r>
            <a:r>
              <a:rPr lang="en-US" dirty="0">
                <a:ea typeface="Verdana"/>
                <a:cs typeface="Arial"/>
              </a:rPr>
              <a:t> </a:t>
            </a:r>
            <a:r>
              <a:rPr lang="en-US" dirty="0" err="1">
                <a:ea typeface="Verdana"/>
                <a:cs typeface="Arial"/>
              </a:rPr>
              <a:t>harjoittelupaikan</a:t>
            </a:r>
            <a:r>
              <a:rPr lang="en-US" dirty="0">
                <a:ea typeface="Verdana"/>
                <a:cs typeface="Arial"/>
              </a:rPr>
              <a:t> </a:t>
            </a:r>
            <a:r>
              <a:rPr lang="en-US" dirty="0" err="1">
                <a:ea typeface="Verdana"/>
                <a:cs typeface="Arial"/>
              </a:rPr>
              <a:t>valinnalla</a:t>
            </a:r>
            <a:r>
              <a:rPr lang="en-US" dirty="0">
                <a:ea typeface="Verdana"/>
                <a:cs typeface="Arial"/>
              </a:rPr>
              <a:t> </a:t>
            </a:r>
            <a:r>
              <a:rPr lang="en-US" dirty="0" err="1">
                <a:ea typeface="Verdana"/>
                <a:cs typeface="Arial"/>
              </a:rPr>
              <a:t>voi</a:t>
            </a:r>
            <a:r>
              <a:rPr lang="en-US" dirty="0">
                <a:ea typeface="Verdana"/>
                <a:cs typeface="Arial"/>
              </a:rPr>
              <a:t> olla </a:t>
            </a:r>
            <a:r>
              <a:rPr lang="en-US" dirty="0" err="1">
                <a:ea typeface="Verdana"/>
                <a:cs typeface="Arial"/>
              </a:rPr>
              <a:t>suuri</a:t>
            </a:r>
            <a:r>
              <a:rPr lang="en-US" dirty="0">
                <a:ea typeface="Verdana"/>
                <a:cs typeface="Arial"/>
              </a:rPr>
              <a:t> </a:t>
            </a:r>
            <a:r>
              <a:rPr lang="en-US" dirty="0" err="1">
                <a:ea typeface="Verdana"/>
                <a:cs typeface="Arial"/>
              </a:rPr>
              <a:t>merkitys</a:t>
            </a:r>
            <a:r>
              <a:rPr lang="en-US" dirty="0">
                <a:ea typeface="Verdana"/>
                <a:cs typeface="Arial"/>
              </a:rPr>
              <a:t> </a:t>
            </a:r>
            <a:br>
              <a:rPr lang="en-US" dirty="0">
                <a:ea typeface="Verdana"/>
                <a:cs typeface="Arial"/>
              </a:rPr>
            </a:br>
            <a:r>
              <a:rPr lang="en-US" dirty="0" err="1">
                <a:ea typeface="Verdana"/>
                <a:cs typeface="Arial"/>
              </a:rPr>
              <a:t>opiskelijan</a:t>
            </a:r>
            <a:r>
              <a:rPr lang="en-US" dirty="0">
                <a:ea typeface="Verdana"/>
                <a:cs typeface="Arial"/>
              </a:rPr>
              <a:t> </a:t>
            </a:r>
            <a:r>
              <a:rPr lang="en-US" dirty="0" err="1">
                <a:ea typeface="Verdana"/>
                <a:cs typeface="Arial"/>
              </a:rPr>
              <a:t>tulevaisuuteen</a:t>
            </a:r>
            <a:r>
              <a:rPr lang="en-US" dirty="0">
                <a:ea typeface="Verdana"/>
                <a:cs typeface="Arial"/>
              </a:rPr>
              <a:t>.</a:t>
            </a:r>
          </a:p>
          <a:p>
            <a:pPr lvl="1">
              <a:buFont typeface="Arial,Sans-Serif"/>
            </a:pPr>
            <a:r>
              <a:rPr lang="en-US" dirty="0" err="1">
                <a:ea typeface="Verdana"/>
                <a:cs typeface="Arial"/>
              </a:rPr>
              <a:t>Kilpailu</a:t>
            </a:r>
            <a:r>
              <a:rPr lang="en-US" dirty="0">
                <a:ea typeface="Verdana"/>
                <a:cs typeface="Arial"/>
              </a:rPr>
              <a:t> </a:t>
            </a:r>
            <a:r>
              <a:rPr lang="en-US" dirty="0" err="1">
                <a:ea typeface="Verdana"/>
                <a:cs typeface="Arial"/>
              </a:rPr>
              <a:t>paikoista</a:t>
            </a:r>
            <a:r>
              <a:rPr lang="en-US" dirty="0">
                <a:ea typeface="Verdana"/>
                <a:cs typeface="Arial"/>
              </a:rPr>
              <a:t>, </a:t>
            </a:r>
            <a:r>
              <a:rPr lang="en-US" dirty="0" err="1">
                <a:ea typeface="Verdana"/>
                <a:cs typeface="Arial"/>
              </a:rPr>
              <a:t>paikkojen</a:t>
            </a:r>
            <a:r>
              <a:rPr lang="en-US" dirty="0">
                <a:ea typeface="Verdana"/>
                <a:cs typeface="Arial"/>
              </a:rPr>
              <a:t> </a:t>
            </a:r>
            <a:r>
              <a:rPr lang="en-US" dirty="0" err="1">
                <a:ea typeface="Verdana"/>
                <a:cs typeface="Arial"/>
              </a:rPr>
              <a:t>riittävyys</a:t>
            </a:r>
            <a:endParaRPr lang="en-US" dirty="0">
              <a:ea typeface="Verdana"/>
              <a:cs typeface="Arial"/>
            </a:endParaRPr>
          </a:p>
          <a:p>
            <a:pPr>
              <a:buFont typeface="Arial,Sans-Serif"/>
            </a:pPr>
            <a:r>
              <a:rPr lang="en-US" dirty="0"/>
              <a:t>Monelle </a:t>
            </a:r>
            <a:r>
              <a:rPr lang="en-US" dirty="0" err="1"/>
              <a:t>aukeaa</a:t>
            </a:r>
            <a:r>
              <a:rPr lang="en-US" dirty="0"/>
              <a:t> </a:t>
            </a:r>
            <a:r>
              <a:rPr lang="en-US" dirty="0" err="1"/>
              <a:t>harjoittelun</a:t>
            </a:r>
            <a:r>
              <a:rPr lang="en-US" dirty="0"/>
              <a:t> </a:t>
            </a:r>
            <a:r>
              <a:rPr lang="en-US" dirty="0" err="1"/>
              <a:t>kautta</a:t>
            </a:r>
            <a:r>
              <a:rPr lang="en-US" dirty="0"/>
              <a:t> </a:t>
            </a:r>
            <a:r>
              <a:rPr lang="en-US" dirty="0" err="1"/>
              <a:t>mahdollisuus</a:t>
            </a:r>
            <a:r>
              <a:rPr lang="en-US" dirty="0"/>
              <a:t> </a:t>
            </a:r>
            <a:r>
              <a:rPr lang="en-US" dirty="0" err="1"/>
              <a:t>ensimmäiseen</a:t>
            </a:r>
            <a:r>
              <a:rPr lang="en-US"/>
              <a:t> </a:t>
            </a:r>
            <a:br>
              <a:rPr lang="en-US"/>
            </a:br>
            <a:r>
              <a:rPr lang="en-US"/>
              <a:t>varsinaiseen</a:t>
            </a:r>
            <a:r>
              <a:rPr lang="en-US" dirty="0"/>
              <a:t> </a:t>
            </a:r>
            <a:r>
              <a:rPr lang="en-US" dirty="0" err="1"/>
              <a:t>työpaikkaan</a:t>
            </a:r>
            <a:r>
              <a:rPr lang="en-US" dirty="0"/>
              <a:t>  </a:t>
            </a:r>
            <a:r>
              <a:rPr lang="en-US" dirty="0" err="1"/>
              <a:t>opintojen</a:t>
            </a:r>
            <a:r>
              <a:rPr lang="en-US" dirty="0"/>
              <a:t> </a:t>
            </a:r>
            <a:r>
              <a:rPr lang="en-US" dirty="0" err="1"/>
              <a:t>aikana</a:t>
            </a:r>
            <a:r>
              <a:rPr lang="en-US" dirty="0"/>
              <a:t> tai </a:t>
            </a:r>
            <a:r>
              <a:rPr lang="en-US" dirty="0" err="1"/>
              <a:t>valmistumisen</a:t>
            </a:r>
            <a:r>
              <a:rPr lang="en-US" dirty="0"/>
              <a:t> </a:t>
            </a:r>
            <a:r>
              <a:rPr lang="en-US" dirty="0" err="1"/>
              <a:t>jälkeen</a:t>
            </a:r>
            <a:r>
              <a:rPr lang="en-US" dirty="0"/>
              <a:t>.</a:t>
            </a:r>
          </a:p>
        </p:txBody>
      </p:sp>
    </p:spTree>
    <p:extLst>
      <p:ext uri="{BB962C8B-B14F-4D97-AF65-F5344CB8AC3E}">
        <p14:creationId xmlns:p14="http://schemas.microsoft.com/office/powerpoint/2010/main" val="69296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53D62-C6D4-BFC8-2484-E5D0CC406A0A}"/>
              </a:ext>
            </a:extLst>
          </p:cNvPr>
          <p:cNvSpPr>
            <a:spLocks noGrp="1"/>
          </p:cNvSpPr>
          <p:nvPr>
            <p:ph type="title"/>
          </p:nvPr>
        </p:nvSpPr>
        <p:spPr>
          <a:xfrm>
            <a:off x="1553945" y="672431"/>
            <a:ext cx="8544560" cy="1280428"/>
          </a:xfrm>
        </p:spPr>
        <p:txBody>
          <a:bodyPr/>
          <a:lstStyle/>
          <a:p>
            <a:r>
              <a:rPr lang="en-US" dirty="0" err="1">
                <a:ea typeface="Verdana"/>
              </a:rPr>
              <a:t>Harjoitteluiden</a:t>
            </a:r>
            <a:r>
              <a:rPr lang="en-US" dirty="0">
                <a:ea typeface="Verdana"/>
              </a:rPr>
              <a:t> </a:t>
            </a:r>
            <a:r>
              <a:rPr lang="en-US" dirty="0" err="1">
                <a:ea typeface="Verdana"/>
              </a:rPr>
              <a:t>eteneminen</a:t>
            </a:r>
            <a:endParaRPr lang="en-US" dirty="0" err="1"/>
          </a:p>
        </p:txBody>
      </p:sp>
      <p:sp>
        <p:nvSpPr>
          <p:cNvPr id="3" name="TextBox 2">
            <a:extLst>
              <a:ext uri="{FF2B5EF4-FFF2-40B4-BE49-F238E27FC236}">
                <a16:creationId xmlns:a16="http://schemas.microsoft.com/office/drawing/2014/main" id="{FEDC223F-8027-23EF-D40F-9FF4CE229986}"/>
              </a:ext>
            </a:extLst>
          </p:cNvPr>
          <p:cNvSpPr txBox="1"/>
          <p:nvPr/>
        </p:nvSpPr>
        <p:spPr>
          <a:xfrm>
            <a:off x="732249" y="4400549"/>
            <a:ext cx="2906362" cy="7571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fi-FI" sz="1600" dirty="0">
                <a:ea typeface="+mn-lt"/>
                <a:cs typeface="+mn-lt"/>
              </a:rPr>
              <a:t>Sosiaalipedagogiikka ja toimijuutta tukeva asiakastyö 10 op (2. </a:t>
            </a:r>
            <a:r>
              <a:rPr lang="fi-FI" sz="1600" dirty="0" err="1">
                <a:ea typeface="+mn-lt"/>
                <a:cs typeface="+mn-lt"/>
              </a:rPr>
              <a:t>lk</a:t>
            </a:r>
            <a:r>
              <a:rPr lang="fi-FI" sz="1600" dirty="0">
                <a:ea typeface="+mn-lt"/>
                <a:cs typeface="+mn-lt"/>
              </a:rPr>
              <a:t>) </a:t>
            </a:r>
            <a:endParaRPr lang="en-US" dirty="0"/>
          </a:p>
        </p:txBody>
      </p:sp>
      <p:sp>
        <p:nvSpPr>
          <p:cNvPr id="4" name="TextBox 3">
            <a:extLst>
              <a:ext uri="{FF2B5EF4-FFF2-40B4-BE49-F238E27FC236}">
                <a16:creationId xmlns:a16="http://schemas.microsoft.com/office/drawing/2014/main" id="{F8DBF04E-3229-5289-45B6-46EDBB46400D}"/>
              </a:ext>
            </a:extLst>
          </p:cNvPr>
          <p:cNvSpPr txBox="1"/>
          <p:nvPr/>
        </p:nvSpPr>
        <p:spPr>
          <a:xfrm>
            <a:off x="3440438" y="4956603"/>
            <a:ext cx="2906362" cy="9346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dirty="0">
                <a:ea typeface="+mn-lt"/>
                <a:cs typeface="+mn-lt"/>
              </a:rPr>
              <a:t>Varhaiskasvatuksen pedagoginen osaaminen TAI</a:t>
            </a:r>
            <a:endParaRPr lang="fi-FI" sz="1600" dirty="0"/>
          </a:p>
          <a:p>
            <a:pPr>
              <a:lnSpc>
                <a:spcPct val="90000"/>
              </a:lnSpc>
              <a:spcBef>
                <a:spcPts val="1000"/>
              </a:spcBef>
            </a:pPr>
            <a:r>
              <a:rPr lang="fi-FI" sz="1600" b="1" dirty="0">
                <a:ea typeface="+mn-lt"/>
                <a:cs typeface="+mn-lt"/>
              </a:rPr>
              <a:t>Sosiaaliohjaus 15 op</a:t>
            </a:r>
            <a:r>
              <a:rPr lang="fi-FI" sz="1600" dirty="0">
                <a:ea typeface="+mn-lt"/>
                <a:cs typeface="+mn-lt"/>
              </a:rPr>
              <a:t> (4. </a:t>
            </a:r>
            <a:r>
              <a:rPr lang="fi-FI" sz="1600" dirty="0" err="1">
                <a:ea typeface="+mn-lt"/>
                <a:cs typeface="+mn-lt"/>
              </a:rPr>
              <a:t>lk</a:t>
            </a:r>
            <a:r>
              <a:rPr lang="fi-FI" sz="1600" dirty="0">
                <a:ea typeface="+mn-lt"/>
                <a:cs typeface="+mn-lt"/>
              </a:rPr>
              <a:t>)  </a:t>
            </a:r>
            <a:endParaRPr lang="fi-FI"/>
          </a:p>
        </p:txBody>
      </p:sp>
      <p:sp>
        <p:nvSpPr>
          <p:cNvPr id="5" name="TextBox 4">
            <a:extLst>
              <a:ext uri="{FF2B5EF4-FFF2-40B4-BE49-F238E27FC236}">
                <a16:creationId xmlns:a16="http://schemas.microsoft.com/office/drawing/2014/main" id="{7E1B8710-3495-D158-BBC8-C40461154A77}"/>
              </a:ext>
            </a:extLst>
          </p:cNvPr>
          <p:cNvSpPr txBox="1"/>
          <p:nvPr/>
        </p:nvSpPr>
        <p:spPr>
          <a:xfrm>
            <a:off x="5829411" y="4462333"/>
            <a:ext cx="2906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dirty="0">
                <a:ea typeface="+mn-lt"/>
                <a:cs typeface="+mn-lt"/>
              </a:rPr>
              <a:t>Yhteiskunnallisen osallisuuden tukeminen 10 op (5. </a:t>
            </a:r>
            <a:r>
              <a:rPr lang="fi-FI" sz="1600" dirty="0" err="1">
                <a:ea typeface="+mn-lt"/>
                <a:cs typeface="+mn-lt"/>
              </a:rPr>
              <a:t>lk</a:t>
            </a:r>
            <a:r>
              <a:rPr lang="fi-FI" sz="1600" dirty="0">
                <a:ea typeface="+mn-lt"/>
                <a:cs typeface="+mn-lt"/>
              </a:rPr>
              <a:t>) </a:t>
            </a:r>
            <a:endParaRPr lang="en-US" dirty="0"/>
          </a:p>
        </p:txBody>
      </p:sp>
      <p:sp>
        <p:nvSpPr>
          <p:cNvPr id="6" name="TextBox 5">
            <a:extLst>
              <a:ext uri="{FF2B5EF4-FFF2-40B4-BE49-F238E27FC236}">
                <a16:creationId xmlns:a16="http://schemas.microsoft.com/office/drawing/2014/main" id="{B2CD0297-5DD4-6B42-97AD-356014A16D45}"/>
              </a:ext>
            </a:extLst>
          </p:cNvPr>
          <p:cNvSpPr txBox="1"/>
          <p:nvPr/>
        </p:nvSpPr>
        <p:spPr>
          <a:xfrm>
            <a:off x="8341952" y="5049279"/>
            <a:ext cx="290636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600" dirty="0">
                <a:ea typeface="+mn-lt"/>
                <a:cs typeface="+mn-lt"/>
              </a:rPr>
              <a:t>Sosiaalipedagoginen syventävä osaaminen 10 op (7. </a:t>
            </a:r>
            <a:r>
              <a:rPr lang="fi-FI" sz="1600" dirty="0" err="1">
                <a:ea typeface="+mn-lt"/>
                <a:cs typeface="+mn-lt"/>
              </a:rPr>
              <a:t>lk</a:t>
            </a:r>
            <a:r>
              <a:rPr lang="fi-FI" sz="1600" dirty="0">
                <a:ea typeface="+mn-lt"/>
                <a:cs typeface="+mn-lt"/>
              </a:rPr>
              <a:t>)</a:t>
            </a:r>
            <a:endParaRPr lang="en-US" dirty="0"/>
          </a:p>
        </p:txBody>
      </p:sp>
    </p:spTree>
    <p:extLst>
      <p:ext uri="{BB962C8B-B14F-4D97-AF65-F5344CB8AC3E}">
        <p14:creationId xmlns:p14="http://schemas.microsoft.com/office/powerpoint/2010/main" val="250914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68984-14E3-42D8-8957-776E0B170294}"/>
              </a:ext>
            </a:extLst>
          </p:cNvPr>
          <p:cNvSpPr>
            <a:spLocks noGrp="1"/>
          </p:cNvSpPr>
          <p:nvPr>
            <p:ph type="title"/>
          </p:nvPr>
        </p:nvSpPr>
        <p:spPr>
          <a:xfrm>
            <a:off x="798096" y="1215189"/>
            <a:ext cx="8057431" cy="879234"/>
          </a:xfrm>
        </p:spPr>
        <p:txBody>
          <a:bodyPr>
            <a:normAutofit/>
          </a:bodyPr>
          <a:lstStyle/>
          <a:p>
            <a:r>
              <a:rPr lang="fi-FI" sz="4000">
                <a:ea typeface="Verdana"/>
              </a:rPr>
              <a:t>Sosiaaliohjaus 15op – 10 viikkoa</a:t>
            </a:r>
            <a:endParaRPr lang="fi-FI" sz="4000"/>
          </a:p>
        </p:txBody>
      </p:sp>
      <p:sp>
        <p:nvSpPr>
          <p:cNvPr id="3" name="Text Placeholder 2">
            <a:extLst>
              <a:ext uri="{FF2B5EF4-FFF2-40B4-BE49-F238E27FC236}">
                <a16:creationId xmlns:a16="http://schemas.microsoft.com/office/drawing/2014/main" id="{D956F2B7-AEB3-4FD0-B3CF-F42C1BD335FB}"/>
              </a:ext>
            </a:extLst>
          </p:cNvPr>
          <p:cNvSpPr>
            <a:spLocks noGrp="1"/>
          </p:cNvSpPr>
          <p:nvPr>
            <p:ph type="body" sz="quarter" idx="10"/>
          </p:nvPr>
        </p:nvSpPr>
        <p:spPr>
          <a:xfrm>
            <a:off x="801579" y="2926788"/>
            <a:ext cx="8077200" cy="3512540"/>
          </a:xfrm>
        </p:spPr>
        <p:txBody>
          <a:bodyPr vert="horz" lIns="91440" tIns="45720" rIns="91440" bIns="45720" rtlCol="0" anchor="t">
            <a:normAutofit/>
          </a:bodyPr>
          <a:lstStyle/>
          <a:p>
            <a:pPr marL="0" indent="0">
              <a:buNone/>
            </a:pPr>
            <a:endParaRPr lang="en-US"/>
          </a:p>
          <a:p>
            <a:pPr marL="0" indent="0">
              <a:buNone/>
            </a:pPr>
            <a:endParaRPr lang="fi-FI"/>
          </a:p>
        </p:txBody>
      </p:sp>
      <p:sp>
        <p:nvSpPr>
          <p:cNvPr id="4" name="TextBox 3">
            <a:extLst>
              <a:ext uri="{FF2B5EF4-FFF2-40B4-BE49-F238E27FC236}">
                <a16:creationId xmlns:a16="http://schemas.microsoft.com/office/drawing/2014/main" id="{1730012B-1385-F6DD-317E-F49B8A5E7E29}"/>
              </a:ext>
            </a:extLst>
          </p:cNvPr>
          <p:cNvSpPr txBox="1"/>
          <p:nvPr/>
        </p:nvSpPr>
        <p:spPr>
          <a:xfrm>
            <a:off x="666998" y="2923310"/>
            <a:ext cx="8908472" cy="35702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900" b="1">
                <a:latin typeface="Arial"/>
                <a:ea typeface="Verdana"/>
                <a:cs typeface="Arial"/>
              </a:rPr>
              <a:t>Opetussuunnitelman tavoitteet:</a:t>
            </a:r>
          </a:p>
          <a:p>
            <a:endParaRPr lang="fi-FI" sz="1900">
              <a:latin typeface="Calibri"/>
              <a:ea typeface="Verdana"/>
              <a:cs typeface="Arial"/>
            </a:endParaRPr>
          </a:p>
          <a:p>
            <a:r>
              <a:rPr lang="fi-FI" sz="1900">
                <a:latin typeface="Calibri"/>
                <a:ea typeface="Verdana"/>
                <a:cs typeface="Arial"/>
              </a:rPr>
              <a:t>Opiskelija osaa </a:t>
            </a:r>
            <a:endParaRPr lang="fi-FI"/>
          </a:p>
          <a:p>
            <a:pPr marL="342900" indent="-342900">
              <a:buFont typeface="Calibri"/>
              <a:buChar char="-"/>
            </a:pPr>
            <a:r>
              <a:rPr lang="fi-FI" sz="1900">
                <a:latin typeface="Calibri"/>
                <a:ea typeface="Verdana"/>
                <a:cs typeface="Arial"/>
              </a:rPr>
              <a:t>tunnistaa asiakkaan yksilöllisiä tarpeita </a:t>
            </a:r>
          </a:p>
          <a:p>
            <a:pPr marL="342900" indent="-342900">
              <a:buFont typeface="Calibri"/>
              <a:buChar char="-"/>
            </a:pPr>
            <a:r>
              <a:rPr lang="fi-FI" sz="1900">
                <a:latin typeface="Calibri"/>
                <a:ea typeface="Verdana"/>
                <a:cs typeface="Arial"/>
              </a:rPr>
              <a:t>arvioida asiakkaan palvelutarpeita ja dokumentoida suunnitelmia tavoitteelliselle työskentelylle </a:t>
            </a:r>
          </a:p>
          <a:p>
            <a:pPr marL="342900" indent="-342900">
              <a:buFont typeface="Calibri"/>
              <a:buChar char="-"/>
            </a:pPr>
            <a:r>
              <a:rPr lang="fi-FI" sz="1900">
                <a:latin typeface="Calibri"/>
                <a:ea typeface="Verdana"/>
                <a:cs typeface="Arial"/>
              </a:rPr>
              <a:t>suunnitella, ohjata, toteuttaa ja arvioida tavoitteellista ja osallisuutta tukevaa asiakastyötä </a:t>
            </a:r>
          </a:p>
          <a:p>
            <a:pPr marL="342900" indent="-342900">
              <a:buFont typeface="Calibri"/>
              <a:buChar char="-"/>
            </a:pPr>
            <a:r>
              <a:rPr lang="fi-FI" sz="1900">
                <a:latin typeface="Calibri"/>
                <a:ea typeface="Verdana"/>
                <a:cs typeface="Arial"/>
              </a:rPr>
              <a:t>määritellä sosiaalialan työn merkitystä yksilön, yhteisön ja yhteiskunnan kannalta </a:t>
            </a:r>
          </a:p>
          <a:p>
            <a:endParaRPr lang="fi-FI"/>
          </a:p>
          <a:p>
            <a:endParaRPr lang="fi-FI"/>
          </a:p>
          <a:p>
            <a:endParaRPr lang="fi-FI" sz="1900">
              <a:latin typeface="Arial"/>
              <a:ea typeface="Verdana"/>
              <a:cs typeface="Arial"/>
            </a:endParaRPr>
          </a:p>
        </p:txBody>
      </p:sp>
    </p:spTree>
    <p:extLst>
      <p:ext uri="{BB962C8B-B14F-4D97-AF65-F5344CB8AC3E}">
        <p14:creationId xmlns:p14="http://schemas.microsoft.com/office/powerpoint/2010/main" val="2238875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2C61F-2FA0-897C-AACD-591C84ACB80A}"/>
              </a:ext>
            </a:extLst>
          </p:cNvPr>
          <p:cNvSpPr>
            <a:spLocks noGrp="1"/>
          </p:cNvSpPr>
          <p:nvPr>
            <p:ph type="title"/>
          </p:nvPr>
        </p:nvSpPr>
        <p:spPr/>
        <p:txBody>
          <a:bodyPr/>
          <a:lstStyle/>
          <a:p>
            <a:r>
              <a:rPr lang="en-US" dirty="0" err="1">
                <a:ea typeface="Verdana"/>
              </a:rPr>
              <a:t>Opintojaksot</a:t>
            </a:r>
            <a:r>
              <a:rPr lang="en-US" dirty="0">
                <a:ea typeface="Verdana"/>
              </a:rPr>
              <a:t> sosiaaliohjaus-</a:t>
            </a:r>
            <a:r>
              <a:rPr lang="en-US" dirty="0" err="1">
                <a:ea typeface="Verdana"/>
              </a:rPr>
              <a:t>harjoittelun</a:t>
            </a:r>
            <a:r>
              <a:rPr lang="en-US" dirty="0">
                <a:ea typeface="Verdana"/>
              </a:rPr>
              <a:t> </a:t>
            </a:r>
            <a:r>
              <a:rPr lang="en-US" dirty="0" err="1">
                <a:ea typeface="Verdana"/>
              </a:rPr>
              <a:t>rinnalla</a:t>
            </a:r>
            <a:endParaRPr lang="en-US" dirty="0"/>
          </a:p>
        </p:txBody>
      </p:sp>
      <p:sp>
        <p:nvSpPr>
          <p:cNvPr id="3" name="Text Placeholder 2">
            <a:extLst>
              <a:ext uri="{FF2B5EF4-FFF2-40B4-BE49-F238E27FC236}">
                <a16:creationId xmlns:a16="http://schemas.microsoft.com/office/drawing/2014/main" id="{62B8B865-119F-DEC9-8014-278D82AAAD78}"/>
              </a:ext>
            </a:extLst>
          </p:cNvPr>
          <p:cNvSpPr>
            <a:spLocks noGrp="1"/>
          </p:cNvSpPr>
          <p:nvPr>
            <p:ph type="body" sz="quarter" idx="10"/>
          </p:nvPr>
        </p:nvSpPr>
        <p:spPr>
          <a:xfrm>
            <a:off x="838200" y="3076378"/>
            <a:ext cx="8077200" cy="3095822"/>
          </a:xfrm>
        </p:spPr>
        <p:txBody>
          <a:bodyPr vert="horz" lIns="91440" tIns="45720" rIns="91440" bIns="45720" rtlCol="0" anchor="t">
            <a:normAutofit/>
          </a:bodyPr>
          <a:lstStyle/>
          <a:p>
            <a:r>
              <a:rPr lang="en-US" dirty="0" err="1">
                <a:ea typeface="Verdana"/>
                <a:cs typeface="Arial"/>
              </a:rPr>
              <a:t>Erityisen</a:t>
            </a:r>
            <a:r>
              <a:rPr lang="en-US" dirty="0">
                <a:ea typeface="Verdana"/>
                <a:cs typeface="Arial"/>
              </a:rPr>
              <a:t> </a:t>
            </a:r>
            <a:r>
              <a:rPr lang="en-US" dirty="0" err="1">
                <a:ea typeface="Verdana"/>
                <a:cs typeface="Arial"/>
              </a:rPr>
              <a:t>tuen</a:t>
            </a:r>
            <a:r>
              <a:rPr lang="en-US" dirty="0">
                <a:ea typeface="Verdana"/>
                <a:cs typeface="Arial"/>
              </a:rPr>
              <a:t> </a:t>
            </a:r>
            <a:r>
              <a:rPr lang="en-US" dirty="0" err="1">
                <a:ea typeface="Verdana"/>
                <a:cs typeface="Arial"/>
              </a:rPr>
              <a:t>tarpeet</a:t>
            </a:r>
            <a:r>
              <a:rPr lang="en-US" dirty="0">
                <a:ea typeface="Verdana"/>
                <a:cs typeface="Arial"/>
              </a:rPr>
              <a:t> ja </a:t>
            </a:r>
            <a:r>
              <a:rPr lang="en-US" dirty="0" err="1">
                <a:ea typeface="Verdana"/>
                <a:cs typeface="Arial"/>
              </a:rPr>
              <a:t>tuen</a:t>
            </a:r>
            <a:r>
              <a:rPr lang="en-US" dirty="0">
                <a:ea typeface="Verdana"/>
                <a:cs typeface="Arial"/>
              </a:rPr>
              <a:t> </a:t>
            </a:r>
            <a:r>
              <a:rPr lang="en-US" dirty="0" err="1">
                <a:ea typeface="Verdana"/>
                <a:cs typeface="Arial"/>
              </a:rPr>
              <a:t>muodot</a:t>
            </a:r>
            <a:r>
              <a:rPr lang="en-US" dirty="0">
                <a:ea typeface="Verdana"/>
                <a:cs typeface="Arial"/>
              </a:rPr>
              <a:t> 5op</a:t>
            </a:r>
          </a:p>
          <a:p>
            <a:pPr lvl="1">
              <a:buChar char="•"/>
            </a:pPr>
            <a:r>
              <a:rPr lang="en-US" sz="1600" dirty="0" err="1">
                <a:ea typeface="Verdana"/>
                <a:cs typeface="Arial"/>
              </a:rPr>
              <a:t>Tehtävä</a:t>
            </a:r>
            <a:r>
              <a:rPr lang="en-US" sz="1600" dirty="0">
                <a:ea typeface="Verdana"/>
                <a:cs typeface="Arial"/>
              </a:rPr>
              <a:t> </a:t>
            </a:r>
            <a:r>
              <a:rPr lang="en-US" sz="1600" dirty="0" err="1">
                <a:ea typeface="Verdana"/>
                <a:cs typeface="Arial"/>
              </a:rPr>
              <a:t>linkittyy</a:t>
            </a:r>
            <a:r>
              <a:rPr lang="en-US" sz="1600" dirty="0">
                <a:ea typeface="Verdana"/>
                <a:cs typeface="Arial"/>
              </a:rPr>
              <a:t> </a:t>
            </a:r>
            <a:r>
              <a:rPr lang="en-US" sz="1600" dirty="0" err="1">
                <a:ea typeface="Verdana"/>
                <a:cs typeface="Arial"/>
              </a:rPr>
              <a:t>harjoitteluun</a:t>
            </a:r>
            <a:endParaRPr lang="en-US" sz="1600" dirty="0">
              <a:ea typeface="Verdana"/>
              <a:cs typeface="Arial"/>
            </a:endParaRPr>
          </a:p>
          <a:p>
            <a:r>
              <a:rPr lang="en-US" dirty="0" err="1">
                <a:ea typeface="Verdana"/>
                <a:cs typeface="Arial"/>
              </a:rPr>
              <a:t>Valittavana</a:t>
            </a:r>
            <a:r>
              <a:rPr lang="en-US" dirty="0">
                <a:ea typeface="Verdana"/>
                <a:cs typeface="Arial"/>
              </a:rPr>
              <a:t> </a:t>
            </a:r>
            <a:r>
              <a:rPr lang="en-US" dirty="0" err="1">
                <a:ea typeface="Verdana"/>
                <a:cs typeface="Arial"/>
              </a:rPr>
              <a:t>kaksi</a:t>
            </a:r>
            <a:r>
              <a:rPr lang="en-US" dirty="0">
                <a:ea typeface="Verdana"/>
                <a:cs typeface="Arial"/>
              </a:rPr>
              <a:t> </a:t>
            </a:r>
            <a:r>
              <a:rPr lang="en-US" dirty="0" err="1">
                <a:ea typeface="Verdana"/>
                <a:cs typeface="Arial"/>
              </a:rPr>
              <a:t>opintojaksoa</a:t>
            </a:r>
            <a:r>
              <a:rPr lang="en-US" dirty="0">
                <a:ea typeface="Verdana"/>
                <a:cs typeface="Arial"/>
              </a:rPr>
              <a:t> </a:t>
            </a:r>
            <a:r>
              <a:rPr lang="en-US" dirty="0" err="1">
                <a:ea typeface="Verdana"/>
                <a:cs typeface="Arial"/>
              </a:rPr>
              <a:t>seuraavista</a:t>
            </a:r>
            <a:r>
              <a:rPr lang="en-US" dirty="0">
                <a:ea typeface="Verdana"/>
                <a:cs typeface="Arial"/>
              </a:rPr>
              <a:t>:</a:t>
            </a:r>
          </a:p>
          <a:p>
            <a:pPr lvl="1"/>
            <a:r>
              <a:rPr lang="en-US" sz="1800" dirty="0">
                <a:ea typeface="Verdana"/>
                <a:cs typeface="Arial"/>
              </a:rPr>
              <a:t>Nuorten </a:t>
            </a:r>
            <a:r>
              <a:rPr lang="en-US" sz="1800" dirty="0" err="1">
                <a:ea typeface="Verdana"/>
                <a:cs typeface="Arial"/>
              </a:rPr>
              <a:t>hyvinvointi</a:t>
            </a:r>
            <a:r>
              <a:rPr lang="en-US" sz="1800" dirty="0">
                <a:ea typeface="Verdana"/>
                <a:cs typeface="Arial"/>
              </a:rPr>
              <a:t> ja </a:t>
            </a:r>
            <a:r>
              <a:rPr lang="en-US" sz="1800" dirty="0" err="1">
                <a:ea typeface="Verdana"/>
                <a:cs typeface="Arial"/>
              </a:rPr>
              <a:t>osallisuus</a:t>
            </a:r>
            <a:r>
              <a:rPr lang="en-US" sz="1800" dirty="0">
                <a:ea typeface="Verdana"/>
                <a:cs typeface="Arial"/>
              </a:rPr>
              <a:t> 5op</a:t>
            </a:r>
          </a:p>
          <a:p>
            <a:pPr lvl="1"/>
            <a:r>
              <a:rPr lang="en-US" sz="1800" dirty="0" err="1">
                <a:ea typeface="Verdana"/>
                <a:cs typeface="Arial"/>
              </a:rPr>
              <a:t>Työikäisten</a:t>
            </a:r>
            <a:r>
              <a:rPr lang="en-US" sz="1800" dirty="0">
                <a:ea typeface="Verdana"/>
                <a:cs typeface="Arial"/>
              </a:rPr>
              <a:t> </a:t>
            </a:r>
            <a:r>
              <a:rPr lang="en-US" sz="1800" dirty="0" err="1">
                <a:ea typeface="Verdana"/>
                <a:cs typeface="Arial"/>
              </a:rPr>
              <a:t>sosiaaliohjaus</a:t>
            </a:r>
            <a:r>
              <a:rPr lang="en-US" sz="1800" dirty="0">
                <a:ea typeface="Verdana"/>
                <a:cs typeface="Arial"/>
              </a:rPr>
              <a:t> 5op</a:t>
            </a:r>
          </a:p>
          <a:p>
            <a:pPr lvl="1"/>
            <a:r>
              <a:rPr lang="en-US" sz="1800" dirty="0" err="1">
                <a:ea typeface="Verdana"/>
                <a:cs typeface="Arial"/>
              </a:rPr>
              <a:t>Vammaistyö</a:t>
            </a:r>
            <a:r>
              <a:rPr lang="en-US" sz="1800" dirty="0">
                <a:ea typeface="Verdana"/>
                <a:cs typeface="Arial"/>
              </a:rPr>
              <a:t> 5op</a:t>
            </a:r>
          </a:p>
          <a:p>
            <a:pPr lvl="1"/>
            <a:r>
              <a:rPr lang="en-US" sz="1800" dirty="0" err="1">
                <a:ea typeface="Verdana"/>
                <a:cs typeface="Arial"/>
              </a:rPr>
              <a:t>Gerontologinen</a:t>
            </a:r>
            <a:r>
              <a:rPr lang="en-US" sz="1800" dirty="0">
                <a:ea typeface="Verdana"/>
                <a:cs typeface="Arial"/>
              </a:rPr>
              <a:t> </a:t>
            </a:r>
            <a:r>
              <a:rPr lang="en-US" sz="1800" dirty="0" err="1">
                <a:ea typeface="Verdana"/>
                <a:cs typeface="Arial"/>
              </a:rPr>
              <a:t>sosiaaliohjaus</a:t>
            </a:r>
            <a:r>
              <a:rPr lang="en-US" sz="1800" dirty="0">
                <a:ea typeface="Verdana"/>
                <a:cs typeface="Arial"/>
              </a:rPr>
              <a:t> 5op</a:t>
            </a:r>
            <a:endParaRPr lang="en-US" sz="1800" dirty="0"/>
          </a:p>
        </p:txBody>
      </p:sp>
    </p:spTree>
    <p:extLst>
      <p:ext uri="{BB962C8B-B14F-4D97-AF65-F5344CB8AC3E}">
        <p14:creationId xmlns:p14="http://schemas.microsoft.com/office/powerpoint/2010/main" val="1544287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27C949-2189-12F0-3751-A1F999ED4BDC}"/>
              </a:ext>
            </a:extLst>
          </p:cNvPr>
          <p:cNvSpPr>
            <a:spLocks noGrp="1"/>
          </p:cNvSpPr>
          <p:nvPr>
            <p:ph type="body" sz="quarter" idx="10"/>
          </p:nvPr>
        </p:nvSpPr>
        <p:spPr>
          <a:xfrm>
            <a:off x="2395537" y="6297696"/>
            <a:ext cx="7502357" cy="443623"/>
          </a:xfrm>
        </p:spPr>
        <p:txBody>
          <a:bodyPr vert="horz" lIns="91440" tIns="45720" rIns="91440" bIns="45720" rtlCol="0" anchor="t">
            <a:noAutofit/>
          </a:bodyPr>
          <a:lstStyle/>
          <a:p>
            <a:pPr marL="0" indent="0">
              <a:buNone/>
            </a:pPr>
            <a:r>
              <a:rPr lang="en-US" sz="1400" dirty="0">
                <a:ea typeface="+mn-lt"/>
                <a:cs typeface="+mn-lt"/>
                <a:hlinkClick r:id="rId2"/>
              </a:rPr>
              <a:t>AnswerGarden » Sosiaaliohjauksen harjoittelupaikkoja...- Plant a Question, Grow Answers! Generate a live word cloud with your audience.</a:t>
            </a:r>
            <a:endParaRPr lang="en-US" sz="1400"/>
          </a:p>
        </p:txBody>
      </p:sp>
      <p:pic>
        <p:nvPicPr>
          <p:cNvPr id="4" name="Picture 3" descr="A screenshot of a computer&#10;&#10;Description automatically generated">
            <a:extLst>
              <a:ext uri="{FF2B5EF4-FFF2-40B4-BE49-F238E27FC236}">
                <a16:creationId xmlns:a16="http://schemas.microsoft.com/office/drawing/2014/main" id="{98978FB9-9862-A3D3-0D2B-ABBF0931EFDA}"/>
              </a:ext>
            </a:extLst>
          </p:cNvPr>
          <p:cNvPicPr>
            <a:picLocks noChangeAspect="1"/>
          </p:cNvPicPr>
          <p:nvPr/>
        </p:nvPicPr>
        <p:blipFill rotWithShape="1">
          <a:blip r:embed="rId3"/>
          <a:srcRect l="11709" t="26667" r="15388"/>
          <a:stretch/>
        </p:blipFill>
        <p:spPr>
          <a:xfrm>
            <a:off x="2537301" y="566525"/>
            <a:ext cx="9514751" cy="5039472"/>
          </a:xfrm>
          <a:prstGeom prst="rect">
            <a:avLst/>
          </a:prstGeom>
        </p:spPr>
      </p:pic>
    </p:spTree>
    <p:extLst>
      <p:ext uri="{BB962C8B-B14F-4D97-AF65-F5344CB8AC3E}">
        <p14:creationId xmlns:p14="http://schemas.microsoft.com/office/powerpoint/2010/main" val="372706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B9556DB-B99F-42C5-A5C6-7A5A1D3487B3}"/>
              </a:ext>
            </a:extLst>
          </p:cNvPr>
          <p:cNvSpPr>
            <a:spLocks noGrp="1"/>
          </p:cNvSpPr>
          <p:nvPr>
            <p:ph type="body" sz="quarter" idx="10"/>
          </p:nvPr>
        </p:nvSpPr>
        <p:spPr>
          <a:xfrm>
            <a:off x="838200" y="2956264"/>
            <a:ext cx="8077200" cy="3215936"/>
          </a:xfrm>
        </p:spPr>
        <p:txBody>
          <a:bodyPr vert="horz" lIns="91440" tIns="45720" rIns="91440" bIns="45720" rtlCol="0" anchor="t">
            <a:normAutofit/>
          </a:bodyPr>
          <a:lstStyle/>
          <a:p>
            <a:endParaRPr lang="en-US"/>
          </a:p>
          <a:p>
            <a:pPr marL="0" indent="0">
              <a:buSzPts val="1000"/>
              <a:buNone/>
              <a:tabLst>
                <a:tab pos="457200" algn="l"/>
              </a:tabLst>
            </a:pPr>
            <a:endParaRPr lang="fi-FI" b="1">
              <a:ea typeface="Verdana"/>
              <a:cs typeface="Arial"/>
            </a:endParaRPr>
          </a:p>
          <a:p>
            <a:pPr marL="342900" indent="-342900">
              <a:buSzPts val="1000"/>
              <a:buFont typeface="Symbol" panose="05050102010706020507" pitchFamily="18" charset="2"/>
              <a:buChar char=""/>
              <a:tabLst>
                <a:tab pos="457200" algn="l"/>
              </a:tabLst>
            </a:pPr>
            <a:endParaRPr lang="fi-FI" b="1">
              <a:latin typeface="Calibri" panose="020F0502020204030204" pitchFamily="34" charset="0"/>
            </a:endParaRPr>
          </a:p>
          <a:p>
            <a:pPr>
              <a:buNone/>
              <a:tabLst>
                <a:tab pos="457200" algn="l"/>
              </a:tabLst>
            </a:pPr>
            <a:endParaRPr lang="fi-FI"/>
          </a:p>
        </p:txBody>
      </p:sp>
      <p:pic>
        <p:nvPicPr>
          <p:cNvPr id="4" name="Picture 3" descr="A colorful pie chart with text&#10;&#10;Description automatically generated">
            <a:extLst>
              <a:ext uri="{FF2B5EF4-FFF2-40B4-BE49-F238E27FC236}">
                <a16:creationId xmlns:a16="http://schemas.microsoft.com/office/drawing/2014/main" id="{E0423BEB-C6AB-641D-4D91-3D9CCCCE5109}"/>
              </a:ext>
            </a:extLst>
          </p:cNvPr>
          <p:cNvPicPr>
            <a:picLocks noChangeAspect="1"/>
          </p:cNvPicPr>
          <p:nvPr/>
        </p:nvPicPr>
        <p:blipFill>
          <a:blip r:embed="rId2"/>
          <a:stretch>
            <a:fillRect/>
          </a:stretch>
        </p:blipFill>
        <p:spPr>
          <a:xfrm>
            <a:off x="256050" y="1084882"/>
            <a:ext cx="9519600" cy="3963042"/>
          </a:xfrm>
          <a:prstGeom prst="rect">
            <a:avLst/>
          </a:prstGeom>
        </p:spPr>
      </p:pic>
    </p:spTree>
    <p:extLst>
      <p:ext uri="{BB962C8B-B14F-4D97-AF65-F5344CB8AC3E}">
        <p14:creationId xmlns:p14="http://schemas.microsoft.com/office/powerpoint/2010/main" val="265256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13F9-1E0F-417A-99E5-39A060941159}"/>
              </a:ext>
            </a:extLst>
          </p:cNvPr>
          <p:cNvSpPr>
            <a:spLocks noGrp="1"/>
          </p:cNvSpPr>
          <p:nvPr>
            <p:ph type="title"/>
          </p:nvPr>
        </p:nvSpPr>
        <p:spPr>
          <a:xfrm>
            <a:off x="838200" y="533400"/>
            <a:ext cx="8077200" cy="1730406"/>
          </a:xfrm>
        </p:spPr>
        <p:txBody>
          <a:bodyPr/>
          <a:lstStyle/>
          <a:p>
            <a:r>
              <a:rPr lang="fi-FI">
                <a:ea typeface="Verdana"/>
              </a:rPr>
              <a:t>Opiskelijoiden palautteita harjoittelusta</a:t>
            </a:r>
          </a:p>
        </p:txBody>
      </p:sp>
      <p:sp>
        <p:nvSpPr>
          <p:cNvPr id="3" name="Text Placeholder 2">
            <a:extLst>
              <a:ext uri="{FF2B5EF4-FFF2-40B4-BE49-F238E27FC236}">
                <a16:creationId xmlns:a16="http://schemas.microsoft.com/office/drawing/2014/main" id="{91D5674E-3B33-4DC1-A08C-F431DDCE006F}"/>
              </a:ext>
            </a:extLst>
          </p:cNvPr>
          <p:cNvSpPr>
            <a:spLocks noGrp="1"/>
          </p:cNvSpPr>
          <p:nvPr>
            <p:ph type="body" sz="quarter" idx="10"/>
          </p:nvPr>
        </p:nvSpPr>
        <p:spPr>
          <a:xfrm>
            <a:off x="838200" y="2812060"/>
            <a:ext cx="8077200" cy="3512540"/>
          </a:xfrm>
        </p:spPr>
        <p:txBody>
          <a:bodyPr vert="horz" lIns="91440" tIns="45720" rIns="91440" bIns="45720" rtlCol="0" anchor="t">
            <a:normAutofit/>
          </a:bodyPr>
          <a:lstStyle/>
          <a:p>
            <a:pPr marL="0" indent="0">
              <a:buNone/>
            </a:pPr>
            <a:r>
              <a:rPr lang="fi-FI" dirty="0">
                <a:ea typeface="+mn-lt"/>
                <a:cs typeface="+mn-lt"/>
              </a:rPr>
              <a:t>”Sosiaaliohjaus on ollut paras harjoittelupaikkani. Pääsin haasteellisten tehtävien pariin ja sain toimia itsenäisesti.”</a:t>
            </a:r>
            <a:endParaRPr lang="fi-FI" dirty="0">
              <a:ea typeface="Verdana"/>
              <a:cs typeface="Arial"/>
            </a:endParaRPr>
          </a:p>
          <a:p>
            <a:pPr marL="0" indent="0">
              <a:buNone/>
            </a:pPr>
            <a:r>
              <a:rPr lang="fi-FI" dirty="0">
                <a:ea typeface="+mn-lt"/>
                <a:cs typeface="+mn-lt"/>
              </a:rPr>
              <a:t>”Jonkin verran piti soveltaa harjoittelun tavoitteita suhteessa tavoitteisiin, mutta en silti kokenut että tavoitteet eivät olisi toteutuneet. Harjoittelupaikan työnkuva on vain niin erilainen kuin monessa muussa paikassa, jossa tehdään pitkäaikaista yksilötyötä/sosiaaliohjausta. ”</a:t>
            </a:r>
          </a:p>
          <a:p>
            <a:pPr marL="0" indent="0">
              <a:buNone/>
            </a:pPr>
            <a:r>
              <a:rPr lang="fi-FI" dirty="0">
                <a:ea typeface="+mn-lt"/>
                <a:cs typeface="+mn-lt"/>
              </a:rPr>
              <a:t>”Dokumentointi oli/on melko vähäistä harjoittelupaikassani, ja se oli kuitenkin yksi isoimmista harjoittelun </a:t>
            </a:r>
            <a:r>
              <a:rPr lang="fi-FI" dirty="0" err="1">
                <a:ea typeface="+mn-lt"/>
                <a:cs typeface="+mn-lt"/>
              </a:rPr>
              <a:t>tavotteista</a:t>
            </a:r>
            <a:r>
              <a:rPr lang="fi-FI" dirty="0">
                <a:ea typeface="+mn-lt"/>
                <a:cs typeface="+mn-lt"/>
              </a:rPr>
              <a:t> (palvelutarpeen arviointi, seuranta jne.)”</a:t>
            </a:r>
          </a:p>
          <a:p>
            <a:pPr marL="0" indent="0">
              <a:buNone/>
            </a:pPr>
            <a:r>
              <a:rPr lang="fi-FI" dirty="0">
                <a:ea typeface="+mn-lt"/>
                <a:cs typeface="+mn-lt"/>
              </a:rPr>
              <a:t>”Kirjaamisen harjoittelu oli vähintäänkin haastavaa. Harjoittelijalle olisi hyvä saada opiskelijan tunnukset.”</a:t>
            </a:r>
            <a:endParaRPr lang="fi-FI" dirty="0">
              <a:ea typeface="Verdana"/>
              <a:cs typeface="Arial"/>
            </a:endParaRPr>
          </a:p>
        </p:txBody>
      </p:sp>
    </p:spTree>
    <p:extLst>
      <p:ext uri="{BB962C8B-B14F-4D97-AF65-F5344CB8AC3E}">
        <p14:creationId xmlns:p14="http://schemas.microsoft.com/office/powerpoint/2010/main" val="4202594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AB tekstisivut">
  <a:themeElements>
    <a:clrScheme name="LAB 1">
      <a:dk1>
        <a:srgbClr val="000000"/>
      </a:dk1>
      <a:lt1>
        <a:srgbClr val="FFFFFF"/>
      </a:lt1>
      <a:dk2>
        <a:srgbClr val="44546A"/>
      </a:dk2>
      <a:lt2>
        <a:srgbClr val="E7E6E6"/>
      </a:lt2>
      <a:accent1>
        <a:srgbClr val="052FC1"/>
      </a:accent1>
      <a:accent2>
        <a:srgbClr val="00C1E5"/>
      </a:accent2>
      <a:accent3>
        <a:srgbClr val="00BD7F"/>
      </a:accent3>
      <a:accent4>
        <a:srgbClr val="B3EDFB"/>
      </a:accent4>
      <a:accent5>
        <a:srgbClr val="AEEFCE"/>
      </a:accent5>
      <a:accent6>
        <a:srgbClr val="FDEAE0"/>
      </a:accent6>
      <a:hlink>
        <a:srgbClr val="052F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rcRect/>
          <a:stretch>
            <a:fillRect t="-2593" b="-2593"/>
          </a:stretch>
        </a:blip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4570073013E643A77AF2CB2A52F438" ma:contentTypeVersion="15" ma:contentTypeDescription="Create a new document." ma:contentTypeScope="" ma:versionID="e30f27b4756a6f7a39cf8270ec5ce76b">
  <xsd:schema xmlns:xsd="http://www.w3.org/2001/XMLSchema" xmlns:xs="http://www.w3.org/2001/XMLSchema" xmlns:p="http://schemas.microsoft.com/office/2006/metadata/properties" xmlns:ns2="441b20ff-3425-4c15-b21c-8f486107527d" xmlns:ns3="b282b00d-087e-4d6c-9258-af379ab8bd9c" targetNamespace="http://schemas.microsoft.com/office/2006/metadata/properties" ma:root="true" ma:fieldsID="9737bd7f5f6edeabc463de26636f5f8e" ns2:_="" ns3:_="">
    <xsd:import namespace="441b20ff-3425-4c15-b21c-8f486107527d"/>
    <xsd:import namespace="b282b00d-087e-4d6c-9258-af379ab8bd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1b20ff-3425-4c15-b21c-8f48610752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703ad23-8153-45da-8605-685a98b051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82b00d-087e-4d6c-9258-af379ab8bd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742dc4dc-5368-44a3-a510-02c546216ae5}" ma:internalName="TaxCatchAll" ma:showField="CatchAllData" ma:web="b282b00d-087e-4d6c-9258-af379ab8bd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41b20ff-3425-4c15-b21c-8f486107527d">
      <Terms xmlns="http://schemas.microsoft.com/office/infopath/2007/PartnerControls"/>
    </lcf76f155ced4ddcb4097134ff3c332f>
    <TaxCatchAll xmlns="b282b00d-087e-4d6c-9258-af379ab8bd9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E20F60-4A2C-4289-B501-D58B4523E3A3}">
  <ds:schemaRefs>
    <ds:schemaRef ds:uri="441b20ff-3425-4c15-b21c-8f486107527d"/>
    <ds:schemaRef ds:uri="b282b00d-087e-4d6c-9258-af379ab8bd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517062C-3B5B-485B-B6C7-011BAC4CFDF0}">
  <ds:schemaRefs>
    <ds:schemaRef ds:uri="441b20ff-3425-4c15-b21c-8f486107527d"/>
    <ds:schemaRef ds:uri="b282b00d-087e-4d6c-9258-af379ab8bd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B50B70C-3629-4738-86F5-33BE5A502261}">
  <ds:schemaRefs>
    <ds:schemaRef ds:uri="http://schemas.microsoft.com/sharepoint/v3/contenttype/forms"/>
  </ds:schemaRefs>
</ds:datastoreItem>
</file>

<file path=docMetadata/LabelInfo.xml><?xml version="1.0" encoding="utf-8"?>
<clbl:labelList xmlns:clbl="http://schemas.microsoft.com/office/2020/mipLabelMetadata">
  <clbl:label id="{9d97530e-8f27-4137-a2a9-5cb4dcf26f2e}" enabled="0" method="" siteId="{9d97530e-8f27-4137-a2a9-5cb4dcf26f2e}" removed="1"/>
</clbl:labelList>
</file>

<file path=docProps/app.xml><?xml version="1.0" encoding="utf-8"?>
<Properties xmlns="http://schemas.openxmlformats.org/officeDocument/2006/extended-properties" xmlns:vt="http://schemas.openxmlformats.org/officeDocument/2006/docPropsVTypes">
  <TotalTime>5</TotalTime>
  <Words>491</Words>
  <Application>Microsoft Office PowerPoint</Application>
  <PresentationFormat>Laajakuva</PresentationFormat>
  <Paragraphs>77</Paragraphs>
  <Slides>15</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15</vt:i4>
      </vt:variant>
    </vt:vector>
  </HeadingPairs>
  <TitlesOfParts>
    <vt:vector size="21" baseType="lpstr">
      <vt:lpstr>Arial</vt:lpstr>
      <vt:lpstr>Arial,Sans-Serif</vt:lpstr>
      <vt:lpstr>Calibri</vt:lpstr>
      <vt:lpstr>Corbel</vt:lpstr>
      <vt:lpstr>Symbol</vt:lpstr>
      <vt:lpstr>LAB tekstisivut</vt:lpstr>
      <vt:lpstr>PowerPoint-esitys</vt:lpstr>
      <vt:lpstr>Sosiaaliohjaus ja sosionomikoulutuksen ammattitaitoa edistävä harjoittelu</vt:lpstr>
      <vt:lpstr>Harjoittelusta sosionomikoulutuksessa</vt:lpstr>
      <vt:lpstr>Harjoitteluiden eteneminen</vt:lpstr>
      <vt:lpstr>Sosiaaliohjaus 15op – 10 viikkoa</vt:lpstr>
      <vt:lpstr>Opintojaksot sosiaaliohjaus-harjoittelun rinnalla</vt:lpstr>
      <vt:lpstr>PowerPoint-esitys</vt:lpstr>
      <vt:lpstr>PowerPoint-esitys</vt:lpstr>
      <vt:lpstr>Opiskelijoiden palautteita harjoittelusta</vt:lpstr>
      <vt:lpstr>Työn opinnollistaminen</vt:lpstr>
      <vt:lpstr>Kehittämistarpeet ja uudistukset</vt:lpstr>
      <vt:lpstr>OPS-uudistus - työelämäpalaute</vt:lpstr>
      <vt:lpstr>PowerPoint-esitys</vt:lpstr>
      <vt:lpstr>  </vt:lpstr>
      <vt:lpstr>Kiitokset.</vt:lpstr>
    </vt:vector>
  </TitlesOfParts>
  <Manager/>
  <Company>LAB University of Applied Sciences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Oona Rouhiainen</dc:creator>
  <cp:keywords/>
  <dc:description/>
  <cp:lastModifiedBy>Jari Helminen</cp:lastModifiedBy>
  <cp:revision>66</cp:revision>
  <dcterms:created xsi:type="dcterms:W3CDTF">2019-09-17T07:28:18Z</dcterms:created>
  <dcterms:modified xsi:type="dcterms:W3CDTF">2023-09-26T09:16:04Z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0x010100F14570073013E643A77AF2CB2A52F438</vt:lpwstr>
  </property>
  <property fmtid="{D5CDD505-2E9C-101B-9397-08002B2CF9AE}" pid="3" name="MediaServiceImageTags">
    <vt:lpwstr/>
  </property>
</Properties>
</file>