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94" r:id="rId5"/>
    <p:sldId id="39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216AE-43B5-4995-9513-42F185E0802E}" type="datetimeFigureOut">
              <a:rPr lang="fi-FI" smtClean="0"/>
              <a:t>29.9.2023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524FD-C5CB-4DC2-8F4C-DB0BFB84D3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50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24FD-C5CB-4DC2-8F4C-DB0BFB84D33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1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Yhteistyön merkitys molempiin suuntiin</a:t>
            </a:r>
          </a:p>
          <a:p>
            <a:r>
              <a:rPr lang="fi-FI" dirty="0"/>
              <a:t>Resurssit ovat tukeneet uudenlaisten menetelmien kehittämistä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524FD-C5CB-4DC2-8F4C-DB0BFB84D33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984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oitus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7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5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1776" y="727212"/>
            <a:ext cx="4887163" cy="5083651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34A55CE7-687F-4F40-BECE-0C8C7BE6A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4606" y="727212"/>
            <a:ext cx="5791466" cy="471494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27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6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7083" y="1169664"/>
            <a:ext cx="4901833" cy="5083651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19693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1B870629-8278-B741-AD33-69BD84FA5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4606" y="727212"/>
            <a:ext cx="5791466" cy="471494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532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7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489" y="691764"/>
            <a:ext cx="6126028" cy="2259336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19693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84489" y="3429000"/>
            <a:ext cx="6126028" cy="28538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39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8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DAA945E-9DE6-3F40-A71A-D125B7834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633870"/>
            <a:ext cx="3942080" cy="36931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DC11887-A8B3-A642-B6C7-2BD1798883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86960" y="2633870"/>
            <a:ext cx="4013200" cy="36931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F06C947D-950B-9544-A3AA-33DA9661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9461"/>
            <a:ext cx="6543368" cy="1702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US" dirty="0"/>
          </a:p>
        </p:txBody>
      </p:sp>
    </p:spTree>
    <p:extLst>
      <p:ext uri="{BB962C8B-B14F-4D97-AF65-F5344CB8AC3E}">
        <p14:creationId xmlns:p14="http://schemas.microsoft.com/office/powerpoint/2010/main" val="25121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kuva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82E7A08A-4448-374F-81DE-8FB75B89E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633870"/>
            <a:ext cx="3942080" cy="36931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836EA59F-E91F-CB45-B657-DD377E862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9461"/>
            <a:ext cx="6543368" cy="1702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US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B90CC5-B800-D141-8243-EB8F287085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97438" y="2633663"/>
            <a:ext cx="4533900" cy="27654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US"/>
          </a:p>
        </p:txBody>
      </p:sp>
    </p:spTree>
    <p:extLst>
      <p:ext uri="{BB962C8B-B14F-4D97-AF65-F5344CB8AC3E}">
        <p14:creationId xmlns:p14="http://schemas.microsoft.com/office/powerpoint/2010/main" val="27141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0"/>
          </p:nvPr>
        </p:nvSpPr>
        <p:spPr>
          <a:xfrm>
            <a:off x="609600" y="423380"/>
            <a:ext cx="11068051" cy="5033524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992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kuva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77487C-CF26-1145-9686-8FF8DCBA92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5000" y="2184400"/>
            <a:ext cx="5765800" cy="40386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US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D5331007-FA58-134C-8F2B-34C563A77B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1800" y="2184400"/>
            <a:ext cx="4864100" cy="31623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US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E2C07F9-E197-1140-99E1-E643602D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82213"/>
            <a:ext cx="11010900" cy="1702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US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794B891-A8F3-4D49-A244-45F4C5359139}"/>
              </a:ext>
            </a:extLst>
          </p:cNvPr>
          <p:cNvSpPr txBox="1"/>
          <p:nvPr userDrawn="1"/>
        </p:nvSpPr>
        <p:spPr>
          <a:xfrm>
            <a:off x="11141765" y="482213"/>
            <a:ext cx="50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B59C2FA-DC5D-C541-A7C3-21840A03D65D}" type="slidenum">
              <a:rPr lang="fi-US" smtClean="0">
                <a:latin typeface="Poppins" pitchFamily="2" charset="77"/>
                <a:cs typeface="Poppins" pitchFamily="2" charset="77"/>
              </a:rPr>
              <a:pPr algn="r"/>
              <a:t>‹#›</a:t>
            </a:fld>
            <a:r>
              <a:rPr lang="fi-US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7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77487C-CF26-1145-9686-8FF8DCBA92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5000" y="2184400"/>
            <a:ext cx="5105400" cy="379984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US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E2C07F9-E197-1140-99E1-E643602D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82213"/>
            <a:ext cx="11010900" cy="1702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US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20E11CA1-96AC-BE40-9355-E95828FBF4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9480" y="2184400"/>
            <a:ext cx="5646420" cy="3302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A4926E6-5088-A544-B5E2-39D21C338E39}"/>
              </a:ext>
            </a:extLst>
          </p:cNvPr>
          <p:cNvSpPr txBox="1"/>
          <p:nvPr userDrawn="1"/>
        </p:nvSpPr>
        <p:spPr>
          <a:xfrm>
            <a:off x="11141765" y="482213"/>
            <a:ext cx="50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B59C2FA-DC5D-C541-A7C3-21840A03D65D}" type="slidenum">
              <a:rPr lang="fi-US" smtClean="0">
                <a:latin typeface="Poppins" pitchFamily="2" charset="77"/>
                <a:cs typeface="Poppins" pitchFamily="2" charset="77"/>
              </a:rPr>
              <a:pPr algn="r"/>
              <a:t>‹#›</a:t>
            </a:fld>
            <a:r>
              <a:rPr lang="fi-US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02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4D19AB-CB1E-0743-8440-005BF23B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65" y="1427018"/>
            <a:ext cx="9337962" cy="4017818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US" dirty="0"/>
          </a:p>
        </p:txBody>
      </p:sp>
    </p:spTree>
    <p:extLst>
      <p:ext uri="{BB962C8B-B14F-4D97-AF65-F5344CB8AC3E}">
        <p14:creationId xmlns:p14="http://schemas.microsoft.com/office/powerpoint/2010/main" val="9477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, projektin logo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4D19AB-CB1E-0743-8440-005BF23B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65" y="1427018"/>
            <a:ext cx="9337962" cy="4017818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US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75A13A21-20F1-254B-B981-F4FD7662B3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115697"/>
            <a:ext cx="10443411" cy="1742303"/>
          </a:xfrm>
        </p:spPr>
        <p:txBody>
          <a:bodyPr/>
          <a:lstStyle/>
          <a:p>
            <a:r>
              <a:rPr lang="fi-US" dirty="0"/>
              <a:t>Lisää projektin logot</a:t>
            </a:r>
          </a:p>
        </p:txBody>
      </p:sp>
    </p:spTree>
    <p:extLst>
      <p:ext uri="{BB962C8B-B14F-4D97-AF65-F5344CB8AC3E}">
        <p14:creationId xmlns:p14="http://schemas.microsoft.com/office/powerpoint/2010/main" val="32102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oitusdia-eng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3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ijän nimi ja otsikk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5A3DD-669B-A443-8A6C-CF05F3DC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87" y="2628280"/>
            <a:ext cx="10284771" cy="3165119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US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B48E245-A2A9-9C43-B109-D18710050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4087" y="920750"/>
            <a:ext cx="5141912" cy="706438"/>
          </a:xfrm>
        </p:spPr>
        <p:txBody>
          <a:bodyPr/>
          <a:lstStyle>
            <a:lvl1pPr algn="l">
              <a:buFontTx/>
              <a:buNone/>
              <a:defRPr sz="3200">
                <a:solidFill>
                  <a:schemeClr val="bg1"/>
                </a:solidFill>
              </a:defRPr>
            </a:lvl1pPr>
            <a:lvl2pPr algn="l">
              <a:buNone/>
              <a:defRPr>
                <a:solidFill>
                  <a:schemeClr val="bg1"/>
                </a:solidFill>
              </a:defRPr>
            </a:lvl2pPr>
            <a:lvl3pPr algn="l">
              <a:buNone/>
              <a:defRPr>
                <a:solidFill>
                  <a:schemeClr val="bg1"/>
                </a:solidFill>
              </a:defRPr>
            </a:lvl3pPr>
            <a:lvl4pPr algn="l">
              <a:buNone/>
              <a:defRPr>
                <a:solidFill>
                  <a:schemeClr val="bg1"/>
                </a:solidFill>
              </a:defRPr>
            </a:lvl4pPr>
            <a:lvl5pPr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76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ijän nimi, otsikko, projektin logo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5A3DD-669B-A443-8A6C-CF05F3DC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13" y="2118828"/>
            <a:ext cx="10284771" cy="3165119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US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B48E245-A2A9-9C43-B109-D18710050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4087" y="920750"/>
            <a:ext cx="5141912" cy="706438"/>
          </a:xfrm>
        </p:spPr>
        <p:txBody>
          <a:bodyPr/>
          <a:lstStyle>
            <a:lvl1pPr algn="l">
              <a:buFontTx/>
              <a:buNone/>
              <a:defRPr sz="3200">
                <a:solidFill>
                  <a:schemeClr val="bg1"/>
                </a:solidFill>
              </a:defRPr>
            </a:lvl1pPr>
            <a:lvl2pPr algn="l">
              <a:buNone/>
              <a:defRPr>
                <a:solidFill>
                  <a:schemeClr val="bg1"/>
                </a:solidFill>
              </a:defRPr>
            </a:lvl2pPr>
            <a:lvl3pPr algn="l">
              <a:buNone/>
              <a:defRPr>
                <a:solidFill>
                  <a:schemeClr val="bg1"/>
                </a:solidFill>
              </a:defRPr>
            </a:lvl3pPr>
            <a:lvl4pPr algn="l">
              <a:buNone/>
              <a:defRPr>
                <a:solidFill>
                  <a:schemeClr val="bg1"/>
                </a:solidFill>
              </a:defRPr>
            </a:lvl4pPr>
            <a:lvl5pPr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F4669684-0034-1146-96CF-1836AF5E0D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5189838"/>
            <a:ext cx="10491537" cy="1668162"/>
          </a:xfrm>
        </p:spPr>
        <p:txBody>
          <a:bodyPr/>
          <a:lstStyle/>
          <a:p>
            <a:r>
              <a:rPr lang="fi-US" dirty="0"/>
              <a:t>Lisää projektin logot</a:t>
            </a:r>
          </a:p>
        </p:txBody>
      </p:sp>
    </p:spTree>
    <p:extLst>
      <p:ext uri="{BB962C8B-B14F-4D97-AF65-F5344CB8AC3E}">
        <p14:creationId xmlns:p14="http://schemas.microsoft.com/office/powerpoint/2010/main" val="2807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631" y="1729891"/>
            <a:ext cx="5781369" cy="1927102"/>
          </a:xfrm>
        </p:spPr>
        <p:txBody>
          <a:bodyPr>
            <a:normAutofit/>
          </a:bodyPr>
          <a:lstStyle>
            <a:lvl1pPr>
              <a:defRPr sz="66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CD1DA3F-D3C2-7646-B83A-A3115066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968" y="663677"/>
            <a:ext cx="4439264" cy="4572000"/>
          </a:xfrm>
        </p:spPr>
        <p:txBody>
          <a:bodyPr>
            <a:norm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00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0" y="691764"/>
            <a:ext cx="5653548" cy="170218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0" y="2759076"/>
            <a:ext cx="5653548" cy="2785602"/>
          </a:xfrm>
        </p:spPr>
        <p:txBody>
          <a:bodyPr>
            <a:normAutofit/>
          </a:bodyPr>
          <a:lstStyle>
            <a:lvl2pPr>
              <a:defRPr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20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tekst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0" y="691764"/>
            <a:ext cx="5653548" cy="170218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0" y="2759076"/>
            <a:ext cx="5653548" cy="2785602"/>
          </a:xfrm>
        </p:spPr>
        <p:txBody>
          <a:bodyPr>
            <a:normAutofit/>
          </a:bodyPr>
          <a:lstStyle>
            <a:lvl2pPr>
              <a:defRPr>
                <a:solidFill>
                  <a:srgbClr val="595959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D97C76C-288A-4443-B61A-46082CADB7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419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US"/>
          </a:p>
        </p:txBody>
      </p:sp>
    </p:spTree>
    <p:extLst>
      <p:ext uri="{BB962C8B-B14F-4D97-AF65-F5344CB8AC3E}">
        <p14:creationId xmlns:p14="http://schemas.microsoft.com/office/powerpoint/2010/main" val="15476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2452" y="691764"/>
            <a:ext cx="5653548" cy="1702187"/>
          </a:xfrm>
        </p:spPr>
        <p:txBody>
          <a:bodyPr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4FF9C358-BB74-F84D-ADDC-4A4D4289C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691764"/>
            <a:ext cx="5791466" cy="471494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88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2257" y="1169664"/>
            <a:ext cx="4916660" cy="5083651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884606" y="727212"/>
            <a:ext cx="5791466" cy="48607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95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0" y="691764"/>
            <a:ext cx="5486400" cy="17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5998" y="2686050"/>
            <a:ext cx="5658919" cy="278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9491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800" b="1" i="0" kern="1200">
          <a:solidFill>
            <a:schemeClr val="accent1"/>
          </a:solidFill>
          <a:latin typeface="Poppins" pitchFamily="2" charset="77"/>
          <a:ea typeface="ＭＳ Ｐゴシック" charset="0"/>
          <a:cs typeface="Poppins" pitchFamily="2" charset="77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8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8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ＭＳ Ｐゴシック" charset="0"/>
          <a:cs typeface="Poppins" pitchFamily="2" charset="77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4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0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0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4CA8-BC29-4F6F-B74D-382DFFD6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solidFill>
                  <a:srgbClr val="FFFFFF"/>
                </a:solidFill>
              </a:rPr>
              <a:t>Sosionomit hyvinvointialueilla – kehittäjäsosionomitoiminta</a:t>
            </a:r>
            <a:br>
              <a:rPr lang="fi-FI" sz="2400" dirty="0"/>
            </a:br>
            <a:br>
              <a:rPr lang="fi-FI" sz="2400" dirty="0"/>
            </a:br>
            <a:r>
              <a:rPr lang="fi-FI" sz="2400" dirty="0"/>
              <a:t>Kommenttipuheenvuoro</a:t>
            </a:r>
            <a:br>
              <a:rPr lang="fi-FI" sz="2400" dirty="0"/>
            </a:br>
            <a:r>
              <a:rPr lang="fi-FI" sz="2400" dirty="0"/>
              <a:t>Karelia amk, lehtori Katja Sorjonen</a:t>
            </a:r>
          </a:p>
        </p:txBody>
      </p:sp>
    </p:spTree>
    <p:extLst>
      <p:ext uri="{BB962C8B-B14F-4D97-AF65-F5344CB8AC3E}">
        <p14:creationId xmlns:p14="http://schemas.microsoft.com/office/powerpoint/2010/main" val="353019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5858AE4-AFDB-4177-A846-F208AEB0BE2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4540" y="2414790"/>
            <a:ext cx="5105400" cy="3680228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/>
              <a:t>Yhdistävä teema – sosiaalipalvelut sote-uudistuksessa</a:t>
            </a:r>
          </a:p>
          <a:p>
            <a:r>
              <a:rPr lang="fi-FI" sz="1600" dirty="0">
                <a:cs typeface="Calibri"/>
              </a:rPr>
              <a:t>Tarkasteltiin yhteistyötä ja sen mahdollisia muotoja koko opetussuunnitelman laajuudelta </a:t>
            </a:r>
          </a:p>
          <a:p>
            <a:pPr lvl="1">
              <a:buFont typeface="Calibri"/>
              <a:buChar char="-"/>
            </a:pPr>
            <a:r>
              <a:rPr lang="fi-FI" sz="1600" dirty="0">
                <a:cs typeface="Calibri"/>
              </a:rPr>
              <a:t>Mistä kohdin opintoja löytyisivät yhteiset tavoitteet ja sisällöt?</a:t>
            </a:r>
          </a:p>
          <a:p>
            <a:pPr lvl="1">
              <a:buFont typeface="Calibri"/>
              <a:buChar char="-"/>
            </a:pPr>
            <a:r>
              <a:rPr lang="fi-FI" sz="1600" dirty="0">
                <a:cs typeface="Calibri"/>
              </a:rPr>
              <a:t>Miten yhteistyö toteutettaisiin? </a:t>
            </a:r>
            <a:r>
              <a:rPr lang="fi-FI" sz="1400" dirty="0">
                <a:cs typeface="Calibri"/>
              </a:rPr>
              <a:t>(asiantuntijaluento, yhteinen asiakascase, toimeksianto, opiskelijoiden pitämät ohjaustuokiot, yhteiskehittäminen jne.)</a:t>
            </a:r>
          </a:p>
          <a:p>
            <a:pPr marL="285750">
              <a:buFont typeface="Calibri"/>
              <a:buChar char="-"/>
            </a:pPr>
            <a:r>
              <a:rPr lang="fi-FI" sz="1600" dirty="0">
                <a:cs typeface="Calibri"/>
              </a:rPr>
              <a:t>Yhteistyön säännöllisyys ja dokumentointi</a:t>
            </a:r>
          </a:p>
          <a:p>
            <a:pPr marL="685800" lvl="1">
              <a:buFont typeface="Calibri"/>
              <a:buChar char="-"/>
            </a:pPr>
            <a:r>
              <a:rPr lang="fi-FI" sz="1600" dirty="0">
                <a:cs typeface="Calibri"/>
              </a:rPr>
              <a:t>toteutussuunnitelma</a:t>
            </a:r>
            <a:endParaRPr lang="fi-FI" sz="1800" dirty="0">
              <a:cs typeface="Calibri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3C00569-8C0B-4C48-B82D-63287F4B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Yhteistyö: Karelian sosionomikoulutus ja </a:t>
            </a:r>
            <a:r>
              <a:rPr lang="fi-FI" sz="3600" dirty="0" err="1"/>
              <a:t>Siun</a:t>
            </a:r>
            <a:r>
              <a:rPr lang="fi-FI" sz="3600" dirty="0"/>
              <a:t> soten </a:t>
            </a:r>
            <a:r>
              <a:rPr lang="fi-FI" sz="3600" dirty="0" err="1"/>
              <a:t>Tulsote</a:t>
            </a:r>
            <a:r>
              <a:rPr lang="fi-FI" sz="3600" dirty="0"/>
              <a:t> –hanke sosiaalipalvelut -tiimi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D79787-4627-4E9D-8670-AEB812F7DA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9480" y="1999281"/>
            <a:ext cx="5646420" cy="4511247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/>
              <a:t>Kehittäjäsosionomitoiminta</a:t>
            </a:r>
          </a:p>
          <a:p>
            <a:pPr marL="285750" indent="-285750">
              <a:buFont typeface="Calibri"/>
              <a:buChar char="-"/>
            </a:pPr>
            <a:r>
              <a:rPr lang="fi-FI" sz="1600" dirty="0">
                <a:cs typeface="Calibri"/>
              </a:rPr>
              <a:t>Kehittäjäsosionomit tulivat hiljalleen tutuiksi opiskelijoille aluksi asiantuntijavierailujen kautta</a:t>
            </a:r>
          </a:p>
          <a:p>
            <a:pPr marL="285750" indent="-285750">
              <a:buFont typeface="Calibri"/>
              <a:buChar char="-"/>
            </a:pPr>
            <a:r>
              <a:rPr lang="fi-FI" sz="1600" dirty="0">
                <a:cs typeface="Calibri"/>
              </a:rPr>
              <a:t>Uudenlaiset kokeilut työelämäläheisyyteen</a:t>
            </a:r>
          </a:p>
          <a:p>
            <a:pPr marL="685800" lvl="1">
              <a:buFont typeface="Calibri"/>
              <a:buChar char="-"/>
            </a:pPr>
            <a:r>
              <a:rPr lang="fi-FI" sz="1600" dirty="0">
                <a:cs typeface="Calibri"/>
              </a:rPr>
              <a:t>Digineuvonta ja –tuki osana sosionomin työnkuvaa jalkautuvassa sosiaaliohjauksessa: Opiskelijat jalkautuivat Kiteen ja Lieksan terveysasemien hyvinvointipisteille </a:t>
            </a:r>
          </a:p>
          <a:p>
            <a:pPr marL="685800" lvl="1">
              <a:buFont typeface="Calibri"/>
              <a:buChar char="-"/>
            </a:pPr>
            <a:r>
              <a:rPr lang="fi-FI" sz="1600" dirty="0">
                <a:cs typeface="Calibri"/>
              </a:rPr>
              <a:t>(Terveyssosiaalityö ja) moniammatillisuus terveysasemilla: palveluohjauscase sosionomi- ja </a:t>
            </a:r>
            <a:r>
              <a:rPr lang="fi-FI" sz="1600" dirty="0" err="1">
                <a:cs typeface="Calibri"/>
              </a:rPr>
              <a:t>geronomi</a:t>
            </a:r>
            <a:r>
              <a:rPr lang="fi-FI" sz="1600" dirty="0">
                <a:cs typeface="Calibri"/>
              </a:rPr>
              <a:t> -opiskelijoille</a:t>
            </a:r>
          </a:p>
          <a:p>
            <a:pPr marL="685800" lvl="1">
              <a:buFont typeface="Calibri"/>
              <a:buChar char="-"/>
            </a:pPr>
            <a:r>
              <a:rPr lang="fi-FI" sz="1600" dirty="0">
                <a:cs typeface="Calibri"/>
              </a:rPr>
              <a:t>Pienemmät toimeksiannot mm. intensiivinen palveluohjaus, lomakkeiden esitestausta, projekti- ja yhteisökehittäminen, tiedonkeruun projekti</a:t>
            </a:r>
          </a:p>
          <a:p>
            <a:pPr marL="285750" indent="-285750">
              <a:buFont typeface="Calibri"/>
              <a:buChar char="-"/>
            </a:pPr>
            <a:r>
              <a:rPr lang="fi-FI" sz="1600" dirty="0">
                <a:cs typeface="Calibri"/>
              </a:rPr>
              <a:t>Perinteiset: Opinnäytetyöt  </a:t>
            </a:r>
          </a:p>
        </p:txBody>
      </p:sp>
    </p:spTree>
    <p:extLst>
      <p:ext uri="{BB962C8B-B14F-4D97-AF65-F5344CB8AC3E}">
        <p14:creationId xmlns:p14="http://schemas.microsoft.com/office/powerpoint/2010/main" val="26520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relia-PP-pohja_mac">
  <a:themeElements>
    <a:clrScheme name="Karelian värit">
      <a:dk1>
        <a:srgbClr val="000000"/>
      </a:dk1>
      <a:lt1>
        <a:srgbClr val="FFFFFF"/>
      </a:lt1>
      <a:dk2>
        <a:srgbClr val="006B38"/>
      </a:dk2>
      <a:lt2>
        <a:srgbClr val="D9EDBC"/>
      </a:lt2>
      <a:accent1>
        <a:srgbClr val="009648"/>
      </a:accent1>
      <a:accent2>
        <a:srgbClr val="67C04D"/>
      </a:accent2>
      <a:accent3>
        <a:srgbClr val="7DC8B3"/>
      </a:accent3>
      <a:accent4>
        <a:srgbClr val="F8C278"/>
      </a:accent4>
      <a:accent5>
        <a:srgbClr val="F0DC64"/>
      </a:accent5>
      <a:accent6>
        <a:srgbClr val="F58F2C"/>
      </a:accent6>
      <a:hlink>
        <a:srgbClr val="009648"/>
      </a:hlink>
      <a:folHlink>
        <a:srgbClr val="009648"/>
      </a:folHlink>
    </a:clrScheme>
    <a:fontScheme name="Nas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arelia-esityspohja-2020 [Read-Only]" id="{C946FACE-C485-4333-BDFD-9D3BD9ED8F75}" vid="{57D2BA86-FFE4-42D5-A0B7-05DB6AC32FC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94720AF16014FBB1665FE8347E96A" ma:contentTypeVersion="16" ma:contentTypeDescription="Create a new document." ma:contentTypeScope="" ma:versionID="06298ddec28ef014c0faafb2928fc147">
  <xsd:schema xmlns:xsd="http://www.w3.org/2001/XMLSchema" xmlns:xs="http://www.w3.org/2001/XMLSchema" xmlns:p="http://schemas.microsoft.com/office/2006/metadata/properties" xmlns:ns2="3fdeba76-eec6-482e-a11f-0cb9c4dee44b" xmlns:ns3="81cabd35-753a-41df-b070-f4b0e07b9537" targetNamespace="http://schemas.microsoft.com/office/2006/metadata/properties" ma:root="true" ma:fieldsID="eff30a3078443d22271070ca339686d4" ns2:_="" ns3:_="">
    <xsd:import namespace="3fdeba76-eec6-482e-a11f-0cb9c4dee44b"/>
    <xsd:import namespace="81cabd35-753a-41df-b070-f4b0e07b9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eba76-eec6-482e-a11f-0cb9c4dee4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bcb5315-3b73-4dfd-8407-37c77ab9fb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abd35-753a-41df-b070-f4b0e07b953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3f86e9e-1e12-45e7-baae-d80f29a0910a}" ma:internalName="TaxCatchAll" ma:showField="CatchAllData" ma:web="81cabd35-753a-41df-b070-f4b0e07b95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deba76-eec6-482e-a11f-0cb9c4dee44b">
      <Terms xmlns="http://schemas.microsoft.com/office/infopath/2007/PartnerControls"/>
    </lcf76f155ced4ddcb4097134ff3c332f>
    <TaxCatchAll xmlns="81cabd35-753a-41df-b070-f4b0e07b9537" xsi:nil="true"/>
    <SharedWithUsers xmlns="81cabd35-753a-41df-b070-f4b0e07b9537">
      <UserInfo>
        <DisplayName>Kurki Jaana</DisplayName>
        <AccountId>9</AccountId>
        <AccountType/>
      </UserInfo>
      <UserInfo>
        <DisplayName>Ollaranta Seija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235589-D695-48F8-977B-696E82767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deba76-eec6-482e-a11f-0cb9c4dee44b"/>
    <ds:schemaRef ds:uri="81cabd35-753a-41df-b070-f4b0e07b9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9078F1-2F66-4681-8633-549DF44F017F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3fdeba76-eec6-482e-a11f-0cb9c4dee4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1cabd35-753a-41df-b070-f4b0e07b953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EBBCAF-3168-4A82-BD7E-5F4A2EB962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148</Words>
  <Application>Microsoft Office PowerPoint</Application>
  <PresentationFormat>Laajakuva</PresentationFormat>
  <Paragraphs>20</Paragraphs>
  <Slides>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Constantia</vt:lpstr>
      <vt:lpstr>Lucida Grande</vt:lpstr>
      <vt:lpstr>Poppins</vt:lpstr>
      <vt:lpstr>Karelia-PP-pohja_mac</vt:lpstr>
      <vt:lpstr>Sosionomit hyvinvointialueilla – kehittäjäsosionomitoiminta  Kommenttipuheenvuoro Karelia amk, lehtori Katja Sorjonen</vt:lpstr>
      <vt:lpstr>Yhteistyö: Karelian sosionomikoulutus ja Siun soten Tulsote –hanke sosiaalipalvelut -tiimi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Intensiivinen palveluohjaus - Toimeksianto 12.4.2022 projektipäällikkö Jaana Kurki SoTyDigi-hanke jaana.kurki@karelia.fi p.0503422889</dc:title>
  <dc:creator>Kurki Jaana</dc:creator>
  <cp:lastModifiedBy>Sorjonen Katja</cp:lastModifiedBy>
  <cp:revision>217</cp:revision>
  <dcterms:created xsi:type="dcterms:W3CDTF">2022-04-06T12:34:57Z</dcterms:created>
  <dcterms:modified xsi:type="dcterms:W3CDTF">2023-09-29T04:26:28Z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0x010100AA294720AF16014FBB1665FE8347E96A</vt:lpwstr>
  </property>
  <property fmtid="{D5CDD505-2E9C-101B-9397-08002B2CF9AE}" pid="3" name="MediaServiceImageTags">
    <vt:lpwstr/>
  </property>
</Properties>
</file>