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823" r:id="rId5"/>
  </p:sldMasterIdLst>
  <p:notesMasterIdLst>
    <p:notesMasterId r:id="rId18"/>
  </p:notesMasterIdLst>
  <p:handoutMasterIdLst>
    <p:handoutMasterId r:id="rId19"/>
  </p:handoutMasterIdLst>
  <p:sldIdLst>
    <p:sldId id="432" r:id="rId6"/>
    <p:sldId id="529" r:id="rId7"/>
    <p:sldId id="513" r:id="rId8"/>
    <p:sldId id="515" r:id="rId9"/>
    <p:sldId id="517" r:id="rId10"/>
    <p:sldId id="524" r:id="rId11"/>
    <p:sldId id="512" r:id="rId12"/>
    <p:sldId id="530" r:id="rId13"/>
    <p:sldId id="531" r:id="rId14"/>
    <p:sldId id="528" r:id="rId15"/>
    <p:sldId id="510" r:id="rId16"/>
    <p:sldId id="447" r:id="rId17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6C8"/>
    <a:srgbClr val="7991D3"/>
    <a:srgbClr val="BCC8E9"/>
    <a:srgbClr val="365ABD"/>
    <a:srgbClr val="D7DEF2"/>
    <a:srgbClr val="AFBDE5"/>
    <a:srgbClr val="000000"/>
    <a:srgbClr val="2699D6"/>
    <a:srgbClr val="2594CB"/>
    <a:srgbClr val="D4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howGuides="1">
      <p:cViewPr varScale="1">
        <p:scale>
          <a:sx n="91" d="100"/>
          <a:sy n="91" d="100"/>
        </p:scale>
        <p:origin x="5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8"/>
    </p:cViewPr>
  </p:sorterViewPr>
  <p:notesViewPr>
    <p:cSldViewPr>
      <p:cViewPr varScale="1">
        <p:scale>
          <a:sx n="78" d="100"/>
          <a:sy n="78" d="100"/>
        </p:scale>
        <p:origin x="4056" y="8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25.9.2023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25.9.2023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Kuva 50">
            <a:extLst>
              <a:ext uri="{FF2B5EF4-FFF2-40B4-BE49-F238E27FC236}">
                <a16:creationId xmlns:a16="http://schemas.microsoft.com/office/drawing/2014/main" id="{674E1DF1-D745-334E-A202-ECAD9A3D8C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2" name="Kuva 1" descr="OKM tunnu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83518"/>
            <a:ext cx="4225960" cy="6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Väliotsikko ja kuva 1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13">
            <a:extLst>
              <a:ext uri="{FF2B5EF4-FFF2-40B4-BE49-F238E27FC236}">
                <a16:creationId xmlns:a16="http://schemas.microsoft.com/office/drawing/2014/main" id="{5602F7D5-9303-9C46-A40B-89792C6EDC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6203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Väliotsikko ja kuva 2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13">
            <a:extLst>
              <a:ext uri="{FF2B5EF4-FFF2-40B4-BE49-F238E27FC236}">
                <a16:creationId xmlns:a16="http://schemas.microsoft.com/office/drawing/2014/main" id="{0B938A23-8DC8-504B-8946-832E4E2D79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25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25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937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31ADD7-83EA-0241-B06B-D43CB2F96A7E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77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65CA1CE7-8F4F-5B49-958F-CF66876383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996" y="4866636"/>
            <a:ext cx="4102448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6EEA18D-8E5C-DF42-9F29-35C93C90FB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6" name="Kuva 5" descr="OKM tunnu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83518"/>
            <a:ext cx="4225960" cy="6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13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D78FCBA2-DE0D-2247-9A77-3064985645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0600" y="0"/>
            <a:ext cx="30734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7" name="Kuva 6" descr="OKM tunnu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1" y="411510"/>
            <a:ext cx="4228255" cy="6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81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7C533C68-251E-E644-B3E6-CDE0C3002E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35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5D46C-FFDD-D244-BC09-59C228F6F1B8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08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 ja sisältö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6E0330A5-0DA1-C444-9FE6-FC75D0C675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 numCol="2" spcCol="21600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1CB7-8F1B-444E-B8D3-CD39903DB0C1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68B4D6E2-689A-1F4F-9976-BA0517E5E5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0259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21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2 palstaa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 numCol="2" spcCol="28800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946121-9641-4246-86F5-98C73DC6AF7E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3C899878-C8EA-C64E-8729-F9BF18C785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4496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3E4E785B-7BD3-7642-81F7-57558DC95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0600" y="0"/>
            <a:ext cx="30734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4" name="Kuva 3" descr="OKM tunnu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83518"/>
            <a:ext cx="4228255" cy="6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198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kuva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>
            <a:extLst>
              <a:ext uri="{FF2B5EF4-FFF2-40B4-BE49-F238E27FC236}">
                <a16:creationId xmlns:a16="http://schemas.microsoft.com/office/drawing/2014/main" id="{A36FD62D-621F-DC42-A6F4-A2F7114204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5400000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5220000" cy="3393001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6997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kuva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1F852BFB-9DA0-0442-959E-69FBAB5E3F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4" y="235340"/>
            <a:ext cx="2700000" cy="1472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923678"/>
            <a:ext cx="2520000" cy="288032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55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F540042-77BC-B146-A22F-6FF3D87A8C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996" y="4866636"/>
            <a:ext cx="4102448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2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Väliotsikko ja kuva 1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0">
            <a:extLst>
              <a:ext uri="{FF2B5EF4-FFF2-40B4-BE49-F238E27FC236}">
                <a16:creationId xmlns:a16="http://schemas.microsoft.com/office/drawing/2014/main" id="{3A823399-DEEE-AB4F-B377-FBA61A09AA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4204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Väliotsikko ja kuva 2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9">
            <a:extLst>
              <a:ext uri="{FF2B5EF4-FFF2-40B4-BE49-F238E27FC236}">
                <a16:creationId xmlns:a16="http://schemas.microsoft.com/office/drawing/2014/main" id="{B4104795-B654-374D-AA44-D3D604ED23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25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25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9757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31ADD7-83EA-0241-B06B-D43CB2F96A7E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65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47C6964E-0786-FF40-B4BA-E755C8993C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996" y="4866636"/>
            <a:ext cx="4102448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8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D4202D0-A146-3E4A-B757-AE655FD3E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5D46C-FFDD-D244-BC09-59C228F6F1B8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 ja sisältö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D4202D0-A146-3E4A-B757-AE655FD3E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 numCol="2" spcCol="21600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1CB7-8F1B-444E-B8D3-CD39903DB0C1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F831D89F-469F-C24E-98F9-99A30767CC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0259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Kuva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8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2 palstaa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 numCol="2" spcCol="28800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946121-9641-4246-86F5-98C73DC6AF7E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CD4829C8-F060-7646-922A-C2AA787EA2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4496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4866636"/>
            <a:ext cx="4104440" cy="2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71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kuva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65B97F5B-1B58-664F-B3D8-559D5761AF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5400000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5220000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714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kuva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64BC40CB-B021-DB4D-9726-7923D412A4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4" y="235340"/>
            <a:ext cx="2700000" cy="1472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923678"/>
            <a:ext cx="2520000" cy="288032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53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F1BBE0F1-831B-C54F-9352-AE500835A4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996" y="4866636"/>
            <a:ext cx="4102448" cy="239326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804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32000" y="234000"/>
            <a:ext cx="8077198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20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2805FD-2C99-B24D-A1F0-5CBBF0716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0B3E321-BF3D-0844-B5E0-C3C7EDBB0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4199F-228D-3B4C-87BF-B841326F3407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B519091-1A7D-2B4B-B4A5-2F1313E3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836" r:id="rId2"/>
    <p:sldLayoutId id="2147483776" r:id="rId3"/>
    <p:sldLayoutId id="2147483747" r:id="rId4"/>
    <p:sldLayoutId id="2147483817" r:id="rId5"/>
    <p:sldLayoutId id="2147483818" r:id="rId6"/>
    <p:sldLayoutId id="2147483819" r:id="rId7"/>
    <p:sldLayoutId id="2147483820" r:id="rId8"/>
    <p:sldLayoutId id="2147483803" r:id="rId9"/>
    <p:sldLayoutId id="2147483821" r:id="rId10"/>
    <p:sldLayoutId id="2147483822" r:id="rId11"/>
    <p:sldLayoutId id="2147483675" r:id="rId12"/>
    <p:sldLayoutId id="2147483691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32000" y="234000"/>
            <a:ext cx="8077198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20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2805FD-2C99-B24D-A1F0-5CBBF0716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0B3E321-BF3D-0844-B5E0-C3C7EDBB0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4199F-228D-3B4C-87BF-B841326F3407}" type="datetime1">
              <a:rPr lang="fi-FI" smtClean="0"/>
              <a:t>25.9.2023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B519091-1A7D-2B4B-B4A5-2F1313E3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781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37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irsi.alila@gov.fi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km.fi/julkaisu?pubid=URN:ISBN:978-952-263-830-4" TargetMode="External"/><Relationship Id="rId2" Type="http://schemas.openxmlformats.org/officeDocument/2006/relationships/hyperlink" Target="https://okm.fi/julkaisu?pubid=URN:ISBN:978-952-263-876-2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julkaisut.valtioneuvosto.fi/handle/10024/16329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otsikko 4">
            <a:extLst>
              <a:ext uri="{FF2B5EF4-FFF2-40B4-BE49-F238E27FC236}">
                <a16:creationId xmlns:a16="http://schemas.microsoft.com/office/drawing/2014/main" id="{78112E86-3EBB-8F48-8787-EE3A471D9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1600" dirty="0" smtClean="0"/>
              <a:t>Opetusneuvos, KT Kirsi Alila 26.9.2023</a:t>
            </a:r>
          </a:p>
          <a:p>
            <a:pPr algn="ctr"/>
            <a:r>
              <a:rPr lang="fi-FI" sz="1600" dirty="0" smtClean="0"/>
              <a:t>OKM, VAPOS</a:t>
            </a: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1707654"/>
            <a:ext cx="5832648" cy="2880320"/>
          </a:xfrm>
        </p:spPr>
        <p:txBody>
          <a:bodyPr/>
          <a:lstStyle/>
          <a:p>
            <a:pPr algn="ctr"/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2800" dirty="0"/>
              <a:t/>
            </a:r>
            <a:br>
              <a:rPr lang="fi-FI" sz="2800" dirty="0"/>
            </a:br>
            <a:r>
              <a:rPr lang="fi-FI" sz="2800" dirty="0" smtClean="0"/>
              <a:t>Varhaiskasvatuksen </a:t>
            </a:r>
            <a:r>
              <a:rPr lang="fi-FI" sz="2800" dirty="0"/>
              <a:t>sosionomit – nykytilanne ja </a:t>
            </a:r>
            <a:r>
              <a:rPr lang="fi-FI" sz="2800" dirty="0" smtClean="0"/>
              <a:t>tulevaisuus</a:t>
            </a:r>
            <a:br>
              <a:rPr lang="fi-FI" sz="2800" dirty="0" smtClean="0"/>
            </a:br>
            <a:r>
              <a:rPr lang="fi-FI" sz="2800" dirty="0"/>
              <a:t/>
            </a:r>
            <a:br>
              <a:rPr lang="fi-FI" sz="2800" dirty="0"/>
            </a:br>
            <a:r>
              <a:rPr lang="fi-FI" sz="2800" dirty="0" smtClean="0"/>
              <a:t>SOAMK </a:t>
            </a:r>
            <a:r>
              <a:rPr lang="fi-FI" sz="2800" dirty="0"/>
              <a:t>/ </a:t>
            </a:r>
            <a:r>
              <a:rPr lang="fi-FI" sz="2800" dirty="0" smtClean="0"/>
              <a:t>Koulutusjohdon ja työvaliokunnan kokous</a:t>
            </a:r>
            <a:br>
              <a:rPr lang="fi-FI" sz="2800" dirty="0" smtClean="0"/>
            </a:br>
            <a:r>
              <a:rPr lang="fi-FI" sz="2800" dirty="0"/>
              <a:t/>
            </a:r>
            <a:br>
              <a:rPr lang="fi-FI" sz="2800" dirty="0"/>
            </a:b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105585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2785" y="339502"/>
            <a:ext cx="8224354" cy="792088"/>
          </a:xfrm>
        </p:spPr>
        <p:txBody>
          <a:bodyPr/>
          <a:lstStyle/>
          <a:p>
            <a:pPr algn="ctr"/>
            <a:r>
              <a:rPr lang="fi-FI" dirty="0"/>
              <a:t>Karvin varhaiskasvatuksen koulutusten arviointi 2022-2023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VKF:n toisen toimintakauden aikana toteutuu </a:t>
            </a:r>
            <a:r>
              <a:rPr lang="fi-FI" sz="1600" i="1" dirty="0"/>
              <a:t>Varhaiskasvatuksen koulutusten arviointi</a:t>
            </a:r>
            <a:r>
              <a:rPr lang="fi-FI" sz="1600" dirty="0"/>
              <a:t>, jonka Kansallinen koulutuksen arviointikeskus (Karvi) tulee suorittamaan vuosina 2022-2023. </a:t>
            </a:r>
            <a:r>
              <a:rPr lang="fi-FI" sz="1600" dirty="0" smtClean="0"/>
              <a:t>Arviointi julkaistaan 1/2024</a:t>
            </a:r>
            <a:endParaRPr lang="fi-FI" sz="1600" dirty="0"/>
          </a:p>
          <a:p>
            <a:r>
              <a:rPr lang="fi-FI" sz="1600" dirty="0"/>
              <a:t>Arvioinnin riippumattomuus huomioiden varhaiskasvatuksen koulutusten kehittämisfoorumi ja Karvi </a:t>
            </a:r>
            <a:r>
              <a:rPr lang="fi-FI" sz="1600" dirty="0" smtClean="0"/>
              <a:t>tekevät </a:t>
            </a:r>
            <a:r>
              <a:rPr lang="fi-FI" sz="1600" dirty="0"/>
              <a:t>koulutusten tulevassa arvioinnissa tarpeellista yhteistyötä. </a:t>
            </a:r>
          </a:p>
          <a:p>
            <a:r>
              <a:rPr lang="fi-FI" sz="1600" dirty="0"/>
              <a:t>Aikaisempi varhaiskasvatuksen koulutusten arviointi on valmistunut vuonna 2013 Korkeakoulutuksen arviointineuvoston toimesta (Varhaiskasvatuksen koulutus Suomessa. Arviointi koulutuksen tilasta ja kehittämistarpeista. Julkaisuja 2013:7.)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10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9490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2784" y="351477"/>
            <a:ext cx="7739615" cy="680226"/>
          </a:xfrm>
        </p:spPr>
        <p:txBody>
          <a:bodyPr/>
          <a:lstStyle/>
          <a:p>
            <a:pPr algn="ctr"/>
            <a:r>
              <a:rPr lang="fi-FI" dirty="0" smtClean="0"/>
              <a:t>Poimintoja hallitusohjelmasta / varhaiskasvatus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059582"/>
            <a:ext cx="7739615" cy="4083917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Hallitus sitoutuu varhaiskasvatuslain mukaiseen lapsen oikeuteen </a:t>
            </a:r>
            <a:r>
              <a:rPr lang="fi-FI" b="1" dirty="0"/>
              <a:t>pedagogisesti johdettuun ja toteutettuun </a:t>
            </a:r>
            <a:r>
              <a:rPr lang="fi-FI" dirty="0"/>
              <a:t>varhaiskasvatukseen.</a:t>
            </a:r>
          </a:p>
          <a:p>
            <a:r>
              <a:rPr lang="fi-FI" b="1" dirty="0"/>
              <a:t>Varhaiskasvatuksen opettajien aloituspaikkoja lisätään </a:t>
            </a:r>
            <a:r>
              <a:rPr lang="fi-FI" dirty="0"/>
              <a:t>yliopistoissa. Joka vuosi on koulutettava vähintään 1400 uutta varhaiskasvatuksen opettajaa molempien kansalliskielten tarpeet huomioiden.</a:t>
            </a:r>
          </a:p>
          <a:p>
            <a:r>
              <a:rPr lang="fi-FI" dirty="0"/>
              <a:t>Hallitus turvaa jo alalla työskenteleville erilaiset mahdollisuudet pätevöityä varhaiskasvatuslain mukaisiin tehtäviin muunto- ja monimuotokoulutuksella.</a:t>
            </a:r>
          </a:p>
          <a:p>
            <a:r>
              <a:rPr lang="fi-FI" dirty="0"/>
              <a:t>Hallitus </a:t>
            </a:r>
            <a:r>
              <a:rPr lang="fi-FI" b="1" dirty="0"/>
              <a:t>selkiyttää sosionomien roolia </a:t>
            </a:r>
            <a:r>
              <a:rPr lang="fi-FI" dirty="0"/>
              <a:t>varhaiskasvatuksessa ja </a:t>
            </a:r>
            <a:r>
              <a:rPr lang="fi-FI" b="1" dirty="0"/>
              <a:t>lisää varhaiskasvatuksen sosionomien koulutusta.</a:t>
            </a:r>
          </a:p>
          <a:p>
            <a:r>
              <a:rPr lang="fi-FI" dirty="0"/>
              <a:t>Varhaiskasvatuksen johtajan tehtävässä toimiminen mahdollistetaan myös varhaiskasvatuksen </a:t>
            </a:r>
            <a:r>
              <a:rPr lang="fi-FI" b="1" dirty="0"/>
              <a:t>sosionomi YAMK-tutkinnolla </a:t>
            </a:r>
            <a:r>
              <a:rPr lang="fi-FI" dirty="0"/>
              <a:t>huolehtien riittävästä pedagogisesta ja didaktisesta osaamisesta.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11</a:t>
            </a:fld>
            <a:r>
              <a:rPr lang="fi-FI" smtClean="0"/>
              <a:t>  </a:t>
            </a:r>
            <a:r>
              <a:rPr lang="fi-FI" b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4524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06FA966-1D72-5F44-BDB0-01D58DAA3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br>
              <a:rPr lang="fi-FI" dirty="0" smtClean="0"/>
            </a:br>
            <a:r>
              <a:rPr lang="fi-FI" dirty="0" smtClean="0">
                <a:hlinkClick r:id="rId2"/>
              </a:rPr>
              <a:t>Kirsi.alila@gov.fi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1800" dirty="0" smtClean="0"/>
              <a:t>kirsi.alila@gov.fi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64818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Esityksen sisältö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Varhaiskasvatuslaki 540/2018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elpoisuudet, ammattinimikkeet, henkilöstörakenne </a:t>
            </a:r>
          </a:p>
          <a:p>
            <a:r>
              <a:rPr lang="fi-FI" dirty="0" smtClean="0"/>
              <a:t>Varhaiskasvatuksen koulutusten kehittämisfoorumi I ja II</a:t>
            </a:r>
          </a:p>
          <a:p>
            <a:r>
              <a:rPr lang="fi-FI" dirty="0" smtClean="0"/>
              <a:t>Opetussuunnitelmien uudistaminen</a:t>
            </a:r>
          </a:p>
          <a:p>
            <a:r>
              <a:rPr lang="fi-FI" dirty="0" smtClean="0"/>
              <a:t>Tehtäväkuvien selkiyttäminen</a:t>
            </a:r>
          </a:p>
          <a:p>
            <a:r>
              <a:rPr lang="fi-FI" dirty="0" err="1" smtClean="0"/>
              <a:t>Karvin</a:t>
            </a:r>
            <a:r>
              <a:rPr lang="fi-FI" dirty="0" smtClean="0"/>
              <a:t> varhaiskasvatuksen koulutusten arviointi </a:t>
            </a:r>
          </a:p>
          <a:p>
            <a:r>
              <a:rPr lang="fi-FI" dirty="0" smtClean="0"/>
              <a:t>Hallitusohjelmakirjaukset</a:t>
            </a:r>
          </a:p>
          <a:p>
            <a:r>
              <a:rPr lang="fi-FI" dirty="0" err="1" smtClean="0"/>
              <a:t>Varda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681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tsikko 22">
            <a:extLst>
              <a:ext uri="{FF2B5EF4-FFF2-40B4-BE49-F238E27FC236}">
                <a16:creationId xmlns:a16="http://schemas.microsoft.com/office/drawing/2014/main" id="{6E799E72-669B-6C41-A274-FE1B1A015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10" y="28698"/>
            <a:ext cx="7739615" cy="974270"/>
          </a:xfrm>
        </p:spPr>
        <p:txBody>
          <a:bodyPr/>
          <a:lstStyle/>
          <a:p>
            <a:r>
              <a:rPr lang="fi-FI" dirty="0"/>
              <a:t>Tavoitteet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2B1E174-4D97-084D-8468-E5E7D16C9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80872"/>
            <a:ext cx="7739615" cy="3528392"/>
          </a:xfrm>
        </p:spPr>
        <p:txBody>
          <a:bodyPr>
            <a:normAutofit fontScale="92500" lnSpcReduction="20000"/>
          </a:bodyPr>
          <a:lstStyle/>
          <a:p>
            <a:r>
              <a:rPr lang="fi-FI" sz="1900" dirty="0"/>
              <a:t>Edistää yhteistyötä varhaiskasvatuksen henkilöstön eri koulutustahojen ja kouluttajien sekä varhaiskasvatuksen järjestäjien (työelämä) kesken.</a:t>
            </a:r>
          </a:p>
          <a:p>
            <a:r>
              <a:rPr lang="fi-FI" sz="1900" dirty="0"/>
              <a:t>Seurata varhaiskasvatuksen koulutusten toteutusta, kehittämistä ja muutosprosesseja.</a:t>
            </a:r>
          </a:p>
          <a:p>
            <a:r>
              <a:rPr lang="fi-FI" sz="1900" dirty="0"/>
              <a:t>Seurata ja edistää kansallista ja kansainvälistä koulutustutkimusta.</a:t>
            </a:r>
          </a:p>
          <a:p>
            <a:endParaRPr lang="fi-FI" dirty="0"/>
          </a:p>
          <a:p>
            <a:r>
              <a:rPr lang="fi-FI" sz="1900" dirty="0"/>
              <a:t>Tukea varhaiskasvatuslain toimeenpanoa koulutukseen liittyvissä asioissa sekä edistää varhaiskasvatuslakiin kirjatun henkilöstörakenteen toteutumista. </a:t>
            </a:r>
          </a:p>
          <a:p>
            <a:r>
              <a:rPr lang="fi-FI" sz="1900" dirty="0"/>
              <a:t>Kohentaa aktiivisella tiedottamisella varhaiskasvatuksen koulutuksen ja koko työalan vetovoimaa opiskelijoiden ja koulutukseen hakeutuvien keskuudessa. </a:t>
            </a:r>
          </a:p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BFC602-E183-5C4E-8A91-7E3199B0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3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BE754F-B056-1B40-9968-2FE6AE673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649FB-3F92-8547-BF15-5548AF12937C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334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A922B86-0FB4-445E-9B07-E5C537779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1851670"/>
            <a:ext cx="5688632" cy="1872208"/>
          </a:xfrm>
        </p:spPr>
        <p:txBody>
          <a:bodyPr/>
          <a:lstStyle/>
          <a:p>
            <a:r>
              <a:rPr lang="fi-FI" sz="3200" dirty="0"/>
              <a:t>Keskeinen </a:t>
            </a:r>
            <a:r>
              <a:rPr lang="fi-FI" sz="3200" dirty="0" smtClean="0"/>
              <a:t>VKF II:n tavoite </a:t>
            </a:r>
            <a:r>
              <a:rPr lang="fi-FI" sz="3200" dirty="0" smtClean="0"/>
              <a:t>on tukea </a:t>
            </a:r>
            <a:r>
              <a:rPr lang="fi-FI" sz="3200" dirty="0"/>
              <a:t>vuoden 2030 </a:t>
            </a:r>
            <a:r>
              <a:rPr lang="fi-FI" sz="3200" dirty="0" smtClean="0"/>
              <a:t>varhaiskasvatuslain voimaantuloa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52663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Kehittämisfoorumin kokoonpano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Foorumin kokoonpanossa painottuu koulutusten välisenä yhteistyönä toteutettava koulutusten kehittäminen ja toisaalta koulutusten ja työelämän yhteistyön edelleen tiivistäminen. </a:t>
            </a:r>
          </a:p>
          <a:p>
            <a:r>
              <a:rPr lang="fi-FI" dirty="0" smtClean="0"/>
              <a:t>Kokoonpano </a:t>
            </a:r>
            <a:r>
              <a:rPr lang="fi-FI" dirty="0"/>
              <a:t>koostuu varsinaisista jäsentahoista ja säännöllisesti kuultavista tahoista</a:t>
            </a:r>
            <a:r>
              <a:rPr lang="fi-FI" dirty="0" smtClean="0"/>
              <a:t>.</a:t>
            </a:r>
          </a:p>
          <a:p>
            <a:r>
              <a:rPr lang="fi-FI" dirty="0" smtClean="0"/>
              <a:t>Puheenjohtajat: yo, amk ja toinen aste</a:t>
            </a:r>
          </a:p>
          <a:p>
            <a:r>
              <a:rPr lang="fi-FI" dirty="0" smtClean="0"/>
              <a:t>Tahot: yo, amk, toinen aste, ministeriö, OPH, </a:t>
            </a:r>
            <a:r>
              <a:rPr lang="fi-FI" dirty="0"/>
              <a:t>K</a:t>
            </a:r>
            <a:r>
              <a:rPr lang="fi-FI" dirty="0" smtClean="0"/>
              <a:t>arvi, </a:t>
            </a:r>
            <a:r>
              <a:rPr lang="fi-FI" dirty="0" err="1" smtClean="0"/>
              <a:t>Avi</a:t>
            </a:r>
            <a:r>
              <a:rPr lang="fi-FI" dirty="0" smtClean="0"/>
              <a:t>, työelämä, opiskelijajärjestöt. 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5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66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2785" y="21004"/>
            <a:ext cx="8224354" cy="974270"/>
          </a:xfrm>
        </p:spPr>
        <p:txBody>
          <a:bodyPr/>
          <a:lstStyle/>
          <a:p>
            <a:pPr algn="ctr"/>
            <a:r>
              <a:rPr lang="fi-FI" dirty="0" smtClean="0"/>
              <a:t>VKF II 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131591"/>
            <a:ext cx="8224354" cy="36724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i-FI" sz="1800" dirty="0" smtClean="0"/>
              <a:t>Ohjausryhmä</a:t>
            </a:r>
          </a:p>
          <a:p>
            <a:pPr>
              <a:spcBef>
                <a:spcPts val="0"/>
              </a:spcBef>
            </a:pPr>
            <a:r>
              <a:rPr lang="fi-FI" sz="1800" dirty="0" smtClean="0"/>
              <a:t>Foorumin kokoukset</a:t>
            </a:r>
          </a:p>
          <a:p>
            <a:pPr>
              <a:spcBef>
                <a:spcPts val="0"/>
              </a:spcBef>
            </a:pPr>
            <a:r>
              <a:rPr lang="fi-FI" sz="1800" dirty="0" smtClean="0"/>
              <a:t>Jaostotyöskentely</a:t>
            </a:r>
          </a:p>
          <a:p>
            <a:pPr lvl="1">
              <a:spcBef>
                <a:spcPts val="0"/>
              </a:spcBef>
            </a:pPr>
            <a:r>
              <a:rPr lang="fi-FI" i="1" dirty="0" smtClean="0"/>
              <a:t>Ammatillinen </a:t>
            </a:r>
            <a:r>
              <a:rPr lang="fi-FI" i="1" dirty="0"/>
              <a:t>osaaminen muuttuvassa </a:t>
            </a:r>
            <a:r>
              <a:rPr lang="fi-FI" i="1" dirty="0" smtClean="0"/>
              <a:t>toimintaympäristössä</a:t>
            </a:r>
          </a:p>
          <a:p>
            <a:pPr lvl="1">
              <a:spcBef>
                <a:spcPts val="0"/>
              </a:spcBef>
            </a:pPr>
            <a:r>
              <a:rPr lang="fi-FI" i="1" dirty="0" smtClean="0"/>
              <a:t>Ennakointi </a:t>
            </a:r>
            <a:r>
              <a:rPr lang="fi-FI" i="1" dirty="0"/>
              <a:t>ja joustavat </a:t>
            </a:r>
            <a:r>
              <a:rPr lang="fi-FI" i="1" dirty="0" smtClean="0"/>
              <a:t>koulutuspolut</a:t>
            </a:r>
          </a:p>
          <a:p>
            <a:pPr lvl="1">
              <a:spcBef>
                <a:spcPts val="0"/>
              </a:spcBef>
            </a:pPr>
            <a:r>
              <a:rPr lang="fi-FI" i="1" dirty="0" smtClean="0"/>
              <a:t>Koulutusten </a:t>
            </a:r>
            <a:r>
              <a:rPr lang="fi-FI" i="1" dirty="0"/>
              <a:t>välinen </a:t>
            </a:r>
            <a:r>
              <a:rPr lang="fi-FI" i="1" dirty="0" smtClean="0"/>
              <a:t>yhteistyö</a:t>
            </a:r>
          </a:p>
          <a:p>
            <a:pPr lvl="1">
              <a:spcBef>
                <a:spcPts val="0"/>
              </a:spcBef>
            </a:pPr>
            <a:r>
              <a:rPr lang="fi-FI" b="1" i="1" dirty="0" smtClean="0"/>
              <a:t>Veto- </a:t>
            </a:r>
            <a:r>
              <a:rPr lang="fi-FI" b="1" i="1" dirty="0"/>
              <a:t>ja pitovoiman vahvistaminen ja työelämän </a:t>
            </a:r>
            <a:r>
              <a:rPr lang="fi-FI" b="1" i="1" dirty="0" smtClean="0"/>
              <a:t>laatu</a:t>
            </a:r>
          </a:p>
          <a:p>
            <a:pPr>
              <a:spcBef>
                <a:spcPts val="0"/>
              </a:spcBef>
            </a:pPr>
            <a:r>
              <a:rPr lang="fi-FI" sz="1800" dirty="0" smtClean="0"/>
              <a:t>Aluetilaisuudet (kevät 2023, 6 kpl)</a:t>
            </a:r>
          </a:p>
          <a:p>
            <a:pPr>
              <a:spcBef>
                <a:spcPts val="0"/>
              </a:spcBef>
            </a:pPr>
            <a:r>
              <a:rPr lang="fi-FI" sz="1800" dirty="0" smtClean="0"/>
              <a:t>Kyselyt, työpajat, tilaisuudet</a:t>
            </a: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 smtClean="0"/>
              <a:t>Kuultavien tahojen kuulemiset</a:t>
            </a:r>
          </a:p>
          <a:p>
            <a:pPr>
              <a:spcBef>
                <a:spcPts val="0"/>
              </a:spcBef>
            </a:pPr>
            <a:r>
              <a:rPr lang="fi-FI" sz="1800" dirty="0" smtClean="0"/>
              <a:t>Asiantuntijoiden kuulemiset</a:t>
            </a:r>
          </a:p>
          <a:p>
            <a:pPr>
              <a:spcBef>
                <a:spcPts val="0"/>
              </a:spcBef>
            </a:pPr>
            <a:r>
              <a:rPr lang="fi-FI" sz="1800" dirty="0" smtClean="0"/>
              <a:t>Yhteistyö Opettajankoulutusfoorumi, Varhaiskasvatuksen neuvottelukunta…</a:t>
            </a:r>
          </a:p>
          <a:p>
            <a:pPr>
              <a:spcBef>
                <a:spcPts val="0"/>
              </a:spcBef>
            </a:pPr>
            <a:r>
              <a:rPr lang="fi-FI" sz="1800" dirty="0" smtClean="0"/>
              <a:t>Loppuraportti – ja seminaari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6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829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tsikko 22">
            <a:extLst>
              <a:ext uri="{FF2B5EF4-FFF2-40B4-BE49-F238E27FC236}">
                <a16:creationId xmlns:a16="http://schemas.microsoft.com/office/drawing/2014/main" id="{6E799E72-669B-6C41-A274-FE1B1A015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211894"/>
            <a:ext cx="8224354" cy="974270"/>
          </a:xfrm>
        </p:spPr>
        <p:txBody>
          <a:bodyPr/>
          <a:lstStyle/>
          <a:p>
            <a:pPr algn="ctr"/>
            <a:r>
              <a:rPr lang="fi-FI" dirty="0" smtClean="0"/>
              <a:t>Varhaiskasvatuksen koulutusten kehittämisfoorumi </a:t>
            </a:r>
            <a:r>
              <a:rPr lang="fi-FI" dirty="0"/>
              <a:t>II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2B1E174-4D97-084D-8468-E5E7D16C9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07935"/>
            <a:ext cx="8224354" cy="3672408"/>
          </a:xfrm>
        </p:spPr>
        <p:txBody>
          <a:bodyPr>
            <a:normAutofit/>
          </a:bodyPr>
          <a:lstStyle/>
          <a:p>
            <a:r>
              <a:rPr lang="fi-FI" sz="1400" dirty="0"/>
              <a:t>Toimikausi 1.11.2021 – 31.12.2023</a:t>
            </a:r>
          </a:p>
          <a:p>
            <a:pPr marL="0" indent="0">
              <a:buNone/>
            </a:pPr>
            <a:r>
              <a:rPr lang="fi-FI" sz="2400" dirty="0"/>
              <a:t>Tausta</a:t>
            </a:r>
          </a:p>
          <a:p>
            <a:r>
              <a:rPr lang="fi-FI" sz="1400" dirty="0" smtClean="0"/>
              <a:t>VKF I </a:t>
            </a:r>
            <a:r>
              <a:rPr lang="fi-FI" sz="1400" dirty="0"/>
              <a:t>selvitti vuosina 2019 – 2020 varhaiskasvatuksen henkilöstön koulutusten nykytilaa eri näkökulmista ja laati varhaiskasvatuksen koulutusten kehittämisohjelman 14.1.2021: </a:t>
            </a:r>
            <a:r>
              <a:rPr lang="fi-FI" sz="1400" dirty="0">
                <a:hlinkClick r:id="rId2"/>
              </a:rPr>
              <a:t>https</a:t>
            </a:r>
            <a:r>
              <a:rPr lang="fi-FI" sz="1400" dirty="0" smtClean="0">
                <a:hlinkClick r:id="rId2"/>
              </a:rPr>
              <a:t>://okm.fi/julkaisu?pubid=URN:ISBN:978-952-263-876-2</a:t>
            </a:r>
            <a:r>
              <a:rPr lang="fi-FI" sz="1400" dirty="0" smtClean="0"/>
              <a:t> </a:t>
            </a:r>
          </a:p>
          <a:p>
            <a:pPr lvl="1"/>
            <a:r>
              <a:rPr lang="fi-FI" sz="1200" dirty="0" smtClean="0"/>
              <a:t>Luku 4 Koulutusten tuottama osaaminen (</a:t>
            </a:r>
            <a:r>
              <a:rPr lang="fi-FI" sz="1200" b="1" dirty="0" smtClean="0"/>
              <a:t>yhteiset ja eriytyvät osaamisprofiilit</a:t>
            </a:r>
            <a:r>
              <a:rPr lang="fi-FI" sz="1200" dirty="0" smtClean="0"/>
              <a:t>)</a:t>
            </a:r>
          </a:p>
          <a:p>
            <a:r>
              <a:rPr lang="fi-FI" sz="1400" dirty="0" smtClean="0"/>
              <a:t>Kehittämisohjelman kehittämissuosituksista </a:t>
            </a:r>
            <a:r>
              <a:rPr lang="fi-FI" sz="1400" dirty="0"/>
              <a:t>laadittiin jatkotyöskentelyssä asiantuntijatyöryhmän toimesta toimeenpanosuunnitelma, jonka toteuttamista ja toteuttamisen seurantaa </a:t>
            </a:r>
            <a:r>
              <a:rPr lang="fi-FI" sz="1400" dirty="0" smtClean="0"/>
              <a:t>koulutusten </a:t>
            </a:r>
            <a:r>
              <a:rPr lang="fi-FI" sz="1400" dirty="0"/>
              <a:t>kehittämisfoorumi </a:t>
            </a:r>
            <a:r>
              <a:rPr lang="fi-FI" sz="1400" dirty="0" smtClean="0"/>
              <a:t>II edistää</a:t>
            </a:r>
            <a:r>
              <a:rPr lang="fi-FI" sz="1400" dirty="0"/>
              <a:t>: </a:t>
            </a:r>
            <a:r>
              <a:rPr lang="fi-FI" sz="1400" dirty="0">
                <a:hlinkClick r:id="rId3"/>
              </a:rPr>
              <a:t>https://okm.fi/julkaisu?pubid=URN:ISBN:978-952-263-830-4</a:t>
            </a:r>
            <a:r>
              <a:rPr lang="fi-FI" sz="1400" dirty="0"/>
              <a:t> Ruotsinkielinen: </a:t>
            </a:r>
            <a:r>
              <a:rPr lang="fi-FI" sz="1400" dirty="0">
                <a:hlinkClick r:id="rId4"/>
              </a:rPr>
              <a:t>https://julkaisut.valtioneuvosto.fi/handle/10024/163294</a:t>
            </a:r>
            <a:r>
              <a:rPr lang="fi-FI" sz="1400" dirty="0"/>
              <a:t> 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BFC602-E183-5C4E-8A91-7E3199B0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7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BE754F-B056-1B40-9968-2FE6AE673F5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DE70628-633B-B149-9702-0A19E126BB43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836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VKF I: Varhaiskasvatuksen sosionomin eriytyvä osaaminen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209610"/>
            <a:ext cx="8224354" cy="3738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b="1" dirty="0"/>
              <a:t>Varhaiskasvatuksen osaaminen </a:t>
            </a:r>
            <a:endParaRPr lang="fi-FI" b="1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tuntee ja tunnistaa lasten ja perheiden hyvinvointiin ja voimavaroihin vaikuttavia tekijöitä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vahvistaa lasten ja perheiden hyvinvointia ja </a:t>
            </a:r>
            <a:r>
              <a:rPr lang="fi-FI" dirty="0" smtClean="0"/>
              <a:t>voimavaroja</a:t>
            </a:r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tuntee lasten ja perheiden hyvinvoinnin varmistavat palvelut ja tukitoimet, tunnistaa näiden tarpeen ja osaa ohjata lapsia ja perheitä tarvittavien palvelujen ja tukitoimien piiriin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vastata kulttuurisen moninaisuuden huomioon ottamisesta lasten ja perheiden tukemisessa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edistää lapsen osallisuutta, hyvinvointia ja osaamista laaja-alaisesti varhaiskasvatuksen tavoitteellisessa pedagogisessa toiminnassa, sen suunnittelussa, arvioinnissa ja kehittämisessä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hallitsee osallistavia ja yhteisöllisiä pedagogisia menetelmiä lapsiryhmän ohjauksessa ja perheiden kanssa tehtävässä yhteistyössä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tukea perheiden vertaistoimintaa ja omaehtoisen yhteisöllisyyden rakentumista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hyödyntää uusinta tutkimustietoa ja tutkittuja menetelmiä lapsiryhmän pedagogisen toiminnan ja perheiden kanssa tehtävän yhteistyön toteuttamisessa ja kehittämisessä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8</a:t>
            </a:fld>
            <a:r>
              <a:rPr lang="fi-FI" smtClean="0"/>
              <a:t>  </a:t>
            </a:r>
            <a:r>
              <a:rPr lang="fi-FI" b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8806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VKF I: Varhaiskasvatuksen sosionomin eriytyvä osaaminen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 smtClean="0"/>
              <a:t> </a:t>
            </a:r>
            <a:r>
              <a:rPr lang="fi-FI" b="1" dirty="0" smtClean="0"/>
              <a:t>Verkosto-osaaminen</a:t>
            </a:r>
            <a:r>
              <a:rPr lang="fi-FI" dirty="0" smtClean="0"/>
              <a:t> </a:t>
            </a:r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käyttää </a:t>
            </a:r>
            <a:r>
              <a:rPr lang="fi-FI" dirty="0" err="1"/>
              <a:t>sosiaali</a:t>
            </a:r>
            <a:r>
              <a:rPr lang="fi-FI" dirty="0"/>
              <a:t>- ja terveyspalvelujärjestelmää koskevaa osaamistaan lapsiryhmään liittyvässä monialaisessa yhteistyössä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toimia varhaiskasvatuksen ja </a:t>
            </a:r>
            <a:r>
              <a:rPr lang="fi-FI" dirty="0" err="1"/>
              <a:t>sosiaali</a:t>
            </a:r>
            <a:r>
              <a:rPr lang="fi-FI" dirty="0"/>
              <a:t>- ja terveyspalveluiden yhteistyössä ja vastata lapsiryhmän osalta erityisesti perhetyön ja ehkäisevän lastensuojelutyön suunnittelusta, toteuttamisesta ja kehittämisestä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tukea ja ohjata lapsiryhmän henkilöstöä </a:t>
            </a:r>
            <a:r>
              <a:rPr lang="fi-FI" dirty="0" err="1"/>
              <a:t>sosiaali</a:t>
            </a:r>
            <a:r>
              <a:rPr lang="fi-FI" dirty="0"/>
              <a:t>- ja terveyspalveluiden, erityisesti perhetyön ja ehkäisevän lastensuojelun tahojen kanssa tehtävässä yhteistyössä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− </a:t>
            </a:r>
            <a:r>
              <a:rPr lang="fi-FI" dirty="0"/>
              <a:t>osaa vastata ryhmänsä toiminnan viestinnästä omalla tehtäväalueellaan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9</a:t>
            </a:fld>
            <a:r>
              <a:rPr lang="fi-FI" smtClean="0"/>
              <a:t>  </a:t>
            </a:r>
            <a:r>
              <a:rPr lang="fi-FI" b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25.9.2023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7871125"/>
      </p:ext>
    </p:extLst>
  </p:cSld>
  <p:clrMapOvr>
    <a:masterClrMapping/>
  </p:clrMapOvr>
</p:sld>
</file>

<file path=ppt/theme/theme1.xml><?xml version="1.0" encoding="utf-8"?>
<a:theme xmlns:a="http://schemas.openxmlformats.org/drawingml/2006/main" name="OKM-VIH-FI-05/2021">
  <a:themeElements>
    <a:clrScheme name="Mukautetut 4">
      <a:dk1>
        <a:srgbClr val="000000"/>
      </a:dk1>
      <a:lt1>
        <a:srgbClr val="FFFFFF"/>
      </a:lt1>
      <a:dk2>
        <a:srgbClr val="598D83"/>
      </a:dk2>
      <a:lt2>
        <a:srgbClr val="FFFFFF"/>
      </a:lt2>
      <a:accent1>
        <a:srgbClr val="002F6C"/>
      </a:accent1>
      <a:accent2>
        <a:srgbClr val="8EBEFF"/>
      </a:accent2>
      <a:accent3>
        <a:srgbClr val="3659BD"/>
      </a:accent3>
      <a:accent4>
        <a:srgbClr val="79C699"/>
      </a:accent4>
      <a:accent5>
        <a:srgbClr val="007070"/>
      </a:accent5>
      <a:accent6>
        <a:srgbClr val="66C9C3"/>
      </a:accent6>
      <a:hlink>
        <a:srgbClr val="598D83"/>
      </a:hlink>
      <a:folHlink>
        <a:srgbClr val="889399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3B2CA23B-EEDD-4675-88F0-84BF22CE9A38}" vid="{2FBFCE3E-D537-4D13-BEDC-AAC902B07E50}"/>
    </a:ext>
  </a:extLst>
</a:theme>
</file>

<file path=ppt/theme/theme2.xml><?xml version="1.0" encoding="utf-8"?>
<a:theme xmlns:a="http://schemas.openxmlformats.org/drawingml/2006/main" name="OKM-SIN-FI-05/2021">
  <a:themeElements>
    <a:clrScheme name="Mukautetut 6">
      <a:dk1>
        <a:srgbClr val="000000"/>
      </a:dk1>
      <a:lt1>
        <a:srgbClr val="FFFFFF"/>
      </a:lt1>
      <a:dk2>
        <a:srgbClr val="165C7D"/>
      </a:dk2>
      <a:lt2>
        <a:srgbClr val="FFFFFF"/>
      </a:lt2>
      <a:accent1>
        <a:srgbClr val="002F6C"/>
      </a:accent1>
      <a:accent2>
        <a:srgbClr val="8EBEFF"/>
      </a:accent2>
      <a:accent3>
        <a:srgbClr val="3659BD"/>
      </a:accent3>
      <a:accent4>
        <a:srgbClr val="79C699"/>
      </a:accent4>
      <a:accent5>
        <a:srgbClr val="007070"/>
      </a:accent5>
      <a:accent6>
        <a:srgbClr val="66C9C3"/>
      </a:accent6>
      <a:hlink>
        <a:srgbClr val="165C7D"/>
      </a:hlink>
      <a:folHlink>
        <a:srgbClr val="889399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3B2CA23B-EEDD-4675-88F0-84BF22CE9A38}" vid="{4A87BCB9-5508-484A-81CD-FC925D8FC336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FDED4D55285FA49902A23C6A9015BD4" ma:contentTypeVersion="5" ma:contentTypeDescription="Luo uusi asiakirja." ma:contentTypeScope="" ma:versionID="84f57943f44a4a1802ba0269bcf08229">
  <xsd:schema xmlns:xsd="http://www.w3.org/2001/XMLSchema" xmlns:xs="http://www.w3.org/2001/XMLSchema" xmlns:p="http://schemas.microsoft.com/office/2006/metadata/properties" xmlns:ns2="64542cb1-b6ff-4577-9fb5-d805e5573a85" targetNamespace="http://schemas.microsoft.com/office/2006/metadata/properties" ma:root="true" ma:fieldsID="ce4deb4e636f35faaa9b58d82a24132c" ns2:_="">
    <xsd:import namespace="64542cb1-b6ff-4577-9fb5-d805e5573a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542cb1-b6ff-4577-9fb5-d805e5573a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3767EB-77F8-4270-8291-F32AB42846B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89802508-0891-4947-b906-aadf586850a5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1BF095-41CF-48B0-A5B3-62E46B8B8F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048078-3911-4531-AA5F-43C1239B3A3F}"/>
</file>

<file path=docProps/app.xml><?xml version="1.0" encoding="utf-8"?>
<Properties xmlns="http://schemas.openxmlformats.org/officeDocument/2006/extended-properties" xmlns:vt="http://schemas.openxmlformats.org/officeDocument/2006/docPropsVTypes">
  <Template>OKM esityspohja fi-sv</Template>
  <TotalTime>1181</TotalTime>
  <Words>682</Words>
  <Application>Microsoft Office PowerPoint</Application>
  <PresentationFormat>Näytössä katseltava esitys (16:9)</PresentationFormat>
  <Paragraphs>88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OKM-VIH-FI-05/2021</vt:lpstr>
      <vt:lpstr>OKM-SIN-FI-05/2021</vt:lpstr>
      <vt:lpstr>  Varhaiskasvatuksen sosionomit – nykytilanne ja tulevaisuus  SOAMK / Koulutusjohdon ja työvaliokunnan kokous  </vt:lpstr>
      <vt:lpstr>Esityksen sisältö</vt:lpstr>
      <vt:lpstr>Tavoitteet</vt:lpstr>
      <vt:lpstr>Keskeinen VKF II:n tavoite on tukea vuoden 2030 varhaiskasvatuslain voimaantuloa</vt:lpstr>
      <vt:lpstr>Kehittämisfoorumin kokoonpano</vt:lpstr>
      <vt:lpstr>VKF II TOIMINTA</vt:lpstr>
      <vt:lpstr>Varhaiskasvatuksen koulutusten kehittämisfoorumi II</vt:lpstr>
      <vt:lpstr>VKF I: Varhaiskasvatuksen sosionomin eriytyvä osaaminen </vt:lpstr>
      <vt:lpstr>VKF I: Varhaiskasvatuksen sosionomin eriytyvä osaaminen </vt:lpstr>
      <vt:lpstr>Karvin varhaiskasvatuksen koulutusten arviointi 2022-2023</vt:lpstr>
      <vt:lpstr>Poimintoja hallitusohjelmasta / varhaiskasvatus</vt:lpstr>
      <vt:lpstr>Kiitos! Kirsi.alila@gov.fi kirsi.alila@gov.fi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Näin suunnittelet hyvän esityksen</dc:title>
  <dc:creator>Tervonen Aili (OKM)</dc:creator>
  <cp:lastModifiedBy>Alila Kirsi (OKM)</cp:lastModifiedBy>
  <cp:revision>144</cp:revision>
  <cp:lastPrinted>2020-01-16T10:58:01Z</cp:lastPrinted>
  <dcterms:created xsi:type="dcterms:W3CDTF">2023-06-21T10:29:05Z</dcterms:created>
  <dcterms:modified xsi:type="dcterms:W3CDTF">2023-09-25T14:41:12Z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0x0101005FDED4D55285FA49902A23C6A9015BD4</vt:lpwstr>
  </property>
  <property fmtid="{D5CDD505-2E9C-101B-9397-08002B2CF9AE}" pid="3" name="KampusOrganization">
    <vt:lpwstr>88;#Yhteiset|453f324a-78ac-4696-9c3d-5dd5d1608438</vt:lpwstr>
  </property>
  <property fmtid="{D5CDD505-2E9C-101B-9397-08002B2CF9AE}" pid="4" name="KampusKeywords">
    <vt:lpwstr>119;#esityspohjat|865debd5-3b03-4887-aeb6-983ee3d25f6a;#120;#PowerPoint|c474c9ee-86da-5111-9bbd-ffc5eb6e322e;#121;#diaesitys|ab6ea33c-a75a-4840-ad48-c39269e043ae;#122;#kalvopohjat|567a8a0a-b35a-4b9c-be9f-8f500a9282c2;#123;#ppt-esitys|44c45ef7-1192-46c4-87</vt:lpwstr>
  </property>
</Properties>
</file>