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0" r:id="rId7"/>
    <p:sldId id="275" r:id="rId8"/>
    <p:sldId id="261" r:id="rId9"/>
    <p:sldId id="276" r:id="rId10"/>
    <p:sldId id="279" r:id="rId11"/>
    <p:sldId id="278" r:id="rId12"/>
    <p:sldId id="283" r:id="rId13"/>
    <p:sldId id="288" r:id="rId14"/>
    <p:sldId id="289" r:id="rId15"/>
    <p:sldId id="290" r:id="rId16"/>
    <p:sldId id="285" r:id="rId17"/>
    <p:sldId id="287" r:id="rId18"/>
    <p:sldId id="25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Polvijärvi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18-405D-9DBA-0CE422B81C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18-405D-9DBA-0CE422B81C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18-405D-9DBA-0CE422B81C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18-405D-9DBA-0CE422B81C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218-405D-9DBA-0CE422B81C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218-405D-9DBA-0CE422B81C3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Taul1!$A$4:$A$9</c:f>
              <c:strCache>
                <c:ptCount val="6"/>
                <c:pt idx="0">
                  <c:v>Asiakkaan asian hoito/ajanvaraus</c:v>
                </c:pt>
                <c:pt idx="1">
                  <c:v>Kotikäynti</c:v>
                </c:pt>
                <c:pt idx="2">
                  <c:v>Ammattilaisten välinen yhteistyö</c:v>
                </c:pt>
                <c:pt idx="3">
                  <c:v>Vastaanottokäynti</c:v>
                </c:pt>
                <c:pt idx="4">
                  <c:v>Lyhytohjaus</c:v>
                </c:pt>
                <c:pt idx="5">
                  <c:v>Muut</c:v>
                </c:pt>
              </c:strCache>
            </c:strRef>
          </c:cat>
          <c:val>
            <c:numRef>
              <c:f>Taul1!$D$4:$D$9</c:f>
              <c:numCache>
                <c:formatCode>General</c:formatCode>
                <c:ptCount val="6"/>
                <c:pt idx="0">
                  <c:v>63</c:v>
                </c:pt>
                <c:pt idx="1">
                  <c:v>32</c:v>
                </c:pt>
                <c:pt idx="2">
                  <c:v>28</c:v>
                </c:pt>
                <c:pt idx="3">
                  <c:v>8</c:v>
                </c:pt>
                <c:pt idx="4">
                  <c:v>25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18-405D-9DBA-0CE422B81C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Kitee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95-491E-AAF7-7B7E821592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295-491E-AAF7-7B7E821592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295-491E-AAF7-7B7E821592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295-491E-AAF7-7B7E821592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295-491E-AAF7-7B7E821592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295-491E-AAF7-7B7E8215925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Taul1!$A$28:$A$33</c:f>
              <c:strCache>
                <c:ptCount val="6"/>
                <c:pt idx="0">
                  <c:v>Asiakkaan asian hoito/ajanvaraus</c:v>
                </c:pt>
                <c:pt idx="1">
                  <c:v>Kotikäynti</c:v>
                </c:pt>
                <c:pt idx="2">
                  <c:v>Ammattilaisten välinen yhteistyö</c:v>
                </c:pt>
                <c:pt idx="3">
                  <c:v>Vastaanottokäynti</c:v>
                </c:pt>
                <c:pt idx="4">
                  <c:v>Lyhytohjaus</c:v>
                </c:pt>
                <c:pt idx="5">
                  <c:v>Muut</c:v>
                </c:pt>
              </c:strCache>
            </c:strRef>
          </c:cat>
          <c:val>
            <c:numRef>
              <c:f>Taul1!$D$28:$D$33</c:f>
              <c:numCache>
                <c:formatCode>General</c:formatCode>
                <c:ptCount val="6"/>
                <c:pt idx="0">
                  <c:v>86</c:v>
                </c:pt>
                <c:pt idx="1">
                  <c:v>54</c:v>
                </c:pt>
                <c:pt idx="2">
                  <c:v>44</c:v>
                </c:pt>
                <c:pt idx="3">
                  <c:v>7</c:v>
                </c:pt>
                <c:pt idx="4">
                  <c:v>29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95-491E-AAF7-7B7E821592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70297462817146"/>
          <c:y val="0.22794801691455235"/>
          <c:w val="0.27929702537182854"/>
          <c:h val="0.7410776152980876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Niinivaara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0337248468941382"/>
          <c:y val="0.19432888597258677"/>
          <c:w val="0.45284711286089241"/>
          <c:h val="0.754745188101487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37-41B8-AF48-ED0651AE7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37-41B8-AF48-ED0651AE7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37-41B8-AF48-ED0651AE7A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37-41B8-AF48-ED0651AE7A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37-41B8-AF48-ED0651AE7A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A37-41B8-AF48-ED0651AE7A5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Taul1!$A$36:$A$41</c:f>
              <c:strCache>
                <c:ptCount val="6"/>
                <c:pt idx="0">
                  <c:v>Asiakkaan asian hoito/ajanvaraus</c:v>
                </c:pt>
                <c:pt idx="1">
                  <c:v>Kotikäynti</c:v>
                </c:pt>
                <c:pt idx="2">
                  <c:v>Ammattilaisten välinen yhteistyö</c:v>
                </c:pt>
                <c:pt idx="3">
                  <c:v>Vastaanottokäynti</c:v>
                </c:pt>
                <c:pt idx="4">
                  <c:v>Lyhytohjaus</c:v>
                </c:pt>
                <c:pt idx="5">
                  <c:v>Muut</c:v>
                </c:pt>
              </c:strCache>
            </c:strRef>
          </c:cat>
          <c:val>
            <c:numRef>
              <c:f>Taul1!$D$36:$D$41</c:f>
              <c:numCache>
                <c:formatCode>General</c:formatCode>
                <c:ptCount val="6"/>
                <c:pt idx="0">
                  <c:v>57</c:v>
                </c:pt>
                <c:pt idx="1">
                  <c:v>5</c:v>
                </c:pt>
                <c:pt idx="2">
                  <c:v>48</c:v>
                </c:pt>
                <c:pt idx="3">
                  <c:v>11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37-41B8-AF48-ED0651AE7A5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ksi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unSote_Esityspohja_kansipohj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pic>
        <p:nvPicPr>
          <p:cNvPr id="3" name="Picture 2" descr="Siun_sote-1_väri_tummal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6368A09-E967-495F-B772-E059891C6E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1595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32D7AC-D37D-455C-A554-A025B136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B89D-872D-4632-8E33-D070420DBF19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DB38AFD-CC50-40D7-9927-92EF853F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E7BE5D-7CFA-4E4B-BFF3-11473801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881D-B5D3-46ED-8563-3867B8AB40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25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htuvat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pic>
        <p:nvPicPr>
          <p:cNvPr id="7" name="Picture 6" descr="Siun_sote-1_väri_tummal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66" y="1154866"/>
            <a:ext cx="4269242" cy="2383810"/>
          </a:xfrm>
          <a:prstGeom prst="rect">
            <a:avLst/>
          </a:prstGeom>
        </p:spPr>
      </p:pic>
      <p:pic>
        <p:nvPicPr>
          <p:cNvPr id="10" name="Picture 9" descr="Siun_sote-3_väri_tummal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3" y="1316989"/>
            <a:ext cx="4497415" cy="2221687"/>
          </a:xfrm>
          <a:prstGeom prst="rect">
            <a:avLst/>
          </a:prstGeom>
        </p:spPr>
      </p:pic>
      <p:pic>
        <p:nvPicPr>
          <p:cNvPr id="11" name="Picture 10" descr="Siun_sote-4_väri_tummal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70" y="1262948"/>
            <a:ext cx="4263238" cy="2275728"/>
          </a:xfrm>
          <a:prstGeom prst="rect">
            <a:avLst/>
          </a:prstGeom>
        </p:spPr>
      </p:pic>
      <p:pic>
        <p:nvPicPr>
          <p:cNvPr id="12" name="Picture 11" descr="Siun_sote-5_väri_tummall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56" y="884660"/>
            <a:ext cx="4677552" cy="2654016"/>
          </a:xfrm>
          <a:prstGeom prst="rect">
            <a:avLst/>
          </a:prstGeom>
        </p:spPr>
      </p:pic>
      <p:pic>
        <p:nvPicPr>
          <p:cNvPr id="13" name="Picture 12" descr="Siun_sote-6_väri_tummal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7" y="1142857"/>
            <a:ext cx="5031821" cy="2395819"/>
          </a:xfrm>
          <a:prstGeom prst="rect">
            <a:avLst/>
          </a:prstGeom>
        </p:spPr>
      </p:pic>
      <p:pic>
        <p:nvPicPr>
          <p:cNvPr id="14" name="Picture 13" descr="Siun_sote-7_väri_tummall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79" y="1016761"/>
            <a:ext cx="4383329" cy="2521915"/>
          </a:xfrm>
          <a:prstGeom prst="rect">
            <a:avLst/>
          </a:prstGeom>
        </p:spPr>
      </p:pic>
      <p:pic>
        <p:nvPicPr>
          <p:cNvPr id="15" name="Picture 14" descr="Siun_sote-8_väri_tummall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5" y="1178884"/>
            <a:ext cx="4467393" cy="2359792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D728EC9-562B-42EF-AE46-6011A40302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01595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aihe ta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336925"/>
            <a:ext cx="7613952" cy="229688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lnSpc>
                <a:spcPts val="5600"/>
              </a:lnSpc>
              <a:defRPr sz="540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Esityksen aihe tai väliotsikko 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" y="4399427"/>
            <a:ext cx="949723" cy="53886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2" name="TextBox 1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chemeClr val="bg1"/>
                </a:solidFill>
              </a:rPr>
              <a:t>Pohjois-Karjalan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bg1"/>
                </a:solidFill>
              </a:rPr>
              <a:t>sosiaali</a:t>
            </a:r>
            <a:r>
              <a:rPr lang="en-US" sz="1200" baseline="0">
                <a:solidFill>
                  <a:schemeClr val="bg1"/>
                </a:solidFill>
              </a:rPr>
              <a:t>- </a:t>
            </a:r>
            <a:r>
              <a:rPr lang="en-US" sz="1200" baseline="0" err="1">
                <a:solidFill>
                  <a:schemeClr val="bg1"/>
                </a:solidFill>
              </a:rPr>
              <a:t>ja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bg1"/>
                </a:solidFill>
              </a:rPr>
              <a:t>terveyspalvelujen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bg1"/>
                </a:solidFill>
              </a:rPr>
              <a:t>kuntayhtymä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accent1"/>
                </a:solidFill>
              </a:rPr>
              <a:t>www.siunsote.fi</a:t>
            </a:r>
            <a:endParaRPr lang="en-US" sz="1200" baseline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798763"/>
            <a:ext cx="7613650" cy="1322387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pitäjä</a:t>
            </a:r>
            <a:r>
              <a:rPr lang="en-US"/>
              <a:t>, </a:t>
            </a:r>
            <a:r>
              <a:rPr lang="en-US" err="1"/>
              <a:t>päivämäärä</a:t>
            </a:r>
            <a:r>
              <a:rPr lang="en-US"/>
              <a:t> tai </a:t>
            </a:r>
            <a:r>
              <a:rPr lang="en-US" err="1"/>
              <a:t>lisäotsikko</a:t>
            </a:r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ABB2858-C521-495A-81CC-0D32E88336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4563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sityksen aihe tai väliotsikko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336925"/>
            <a:ext cx="7613952" cy="229688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lnSpc>
                <a:spcPts val="56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aihe tai väliotsikko 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798763"/>
            <a:ext cx="7613650" cy="1322387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pitäjä</a:t>
            </a:r>
            <a:r>
              <a:rPr lang="en-US"/>
              <a:t>, </a:t>
            </a:r>
            <a:r>
              <a:rPr lang="en-US" err="1"/>
              <a:t>päivämäärä</a:t>
            </a:r>
            <a:r>
              <a:rPr lang="en-US"/>
              <a:t> tai </a:t>
            </a:r>
            <a:r>
              <a:rPr lang="en-US" err="1"/>
              <a:t>lisäotsikko</a:t>
            </a:r>
            <a:endParaRPr lang="en-US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9" name="TextBox 5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chemeClr val="tx1"/>
                </a:solidFill>
              </a:rPr>
              <a:t>Pohjois-Karjalan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sosiaali</a:t>
            </a:r>
            <a:r>
              <a:rPr lang="en-US" sz="1200" baseline="0">
                <a:solidFill>
                  <a:schemeClr val="tx1"/>
                </a:solidFill>
              </a:rPr>
              <a:t>- </a:t>
            </a:r>
            <a:r>
              <a:rPr lang="en-US" sz="1200" baseline="0" err="1">
                <a:solidFill>
                  <a:schemeClr val="tx1"/>
                </a:solidFill>
              </a:rPr>
              <a:t>ja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terveyspalvelujen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kuntayhtymä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="1" baseline="0" err="1">
                <a:solidFill>
                  <a:schemeClr val="tx1"/>
                </a:solidFill>
              </a:rPr>
              <a:t>www.siunsote.fi</a:t>
            </a:r>
            <a:endParaRPr lang="en-US" sz="1200" b="1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2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5488" y="1295400"/>
            <a:ext cx="8164512" cy="3248763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3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erusdia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5488" y="1295400"/>
            <a:ext cx="8164512" cy="3248763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599605" y="4684237"/>
            <a:ext cx="241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baseline="0">
                <a:solidFill>
                  <a:schemeClr val="tx1"/>
                </a:solidFill>
              </a:rPr>
              <a:t>www.siunsote.fi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" y="4442474"/>
            <a:ext cx="96961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tervehd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961591"/>
            <a:ext cx="7613952" cy="162383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Lopputervehdys!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chemeClr val="bg1"/>
                </a:solidFill>
              </a:rPr>
              <a:t>Pohjois-Karjalan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bg1"/>
                </a:solidFill>
              </a:rPr>
              <a:t>sosiaali</a:t>
            </a:r>
            <a:r>
              <a:rPr lang="en-US" sz="1200" baseline="0">
                <a:solidFill>
                  <a:schemeClr val="bg1"/>
                </a:solidFill>
              </a:rPr>
              <a:t>- </a:t>
            </a:r>
            <a:r>
              <a:rPr lang="en-US" sz="1200" baseline="0" err="1">
                <a:solidFill>
                  <a:schemeClr val="bg1"/>
                </a:solidFill>
              </a:rPr>
              <a:t>ja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bg1"/>
                </a:solidFill>
              </a:rPr>
              <a:t>terveyspalvelujen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bg1"/>
                </a:solidFill>
              </a:rPr>
              <a:t>kuntayhtymä</a:t>
            </a:r>
            <a:r>
              <a:rPr lang="en-US" sz="1200" baseline="0">
                <a:solidFill>
                  <a:schemeClr val="bg1"/>
                </a:solidFill>
              </a:rPr>
              <a:t> </a:t>
            </a:r>
            <a:r>
              <a:rPr lang="en-US" sz="1200" baseline="0" err="1">
                <a:solidFill>
                  <a:schemeClr val="accent1"/>
                </a:solidFill>
              </a:rPr>
              <a:t>www.siunsote.fi</a:t>
            </a:r>
            <a:endParaRPr lang="en-US" sz="1200" baseline="0">
              <a:solidFill>
                <a:schemeClr val="accent1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FBAF521-5093-4B48-980C-3780B98DA5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4563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pputervehdys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961591"/>
            <a:ext cx="7613952" cy="162383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Lopputervehdys!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chemeClr val="tx1"/>
                </a:solidFill>
              </a:rPr>
              <a:t>Pohjois-Karjalan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sosiaali</a:t>
            </a:r>
            <a:r>
              <a:rPr lang="en-US" sz="1200" baseline="0">
                <a:solidFill>
                  <a:schemeClr val="tx1"/>
                </a:solidFill>
              </a:rPr>
              <a:t>- </a:t>
            </a:r>
            <a:r>
              <a:rPr lang="en-US" sz="1200" baseline="0" err="1">
                <a:solidFill>
                  <a:schemeClr val="tx1"/>
                </a:solidFill>
              </a:rPr>
              <a:t>ja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terveyspalvelujen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aseline="0" err="1">
                <a:solidFill>
                  <a:schemeClr val="tx1"/>
                </a:solidFill>
              </a:rPr>
              <a:t>kuntayhtymä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en-US" sz="1200" b="1" baseline="0" err="1">
                <a:solidFill>
                  <a:schemeClr val="tx1"/>
                </a:solidFill>
              </a:rPr>
              <a:t>www.siunsote.fi</a:t>
            </a:r>
            <a:endParaRPr lang="en-US" sz="1200" b="1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729" y="1295863"/>
            <a:ext cx="8164481" cy="323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99605" y="4737023"/>
            <a:ext cx="241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chemeClr val="accent1"/>
                </a:solidFill>
              </a:rPr>
              <a:t>www.siunsote.fi</a:t>
            </a:r>
            <a:endParaRPr lang="en-US" sz="1200" baseline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8" y="4459148"/>
            <a:ext cx="907085" cy="479146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725728" y="206375"/>
            <a:ext cx="8164482" cy="983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22CAE4D-6363-496C-A06B-8D6A78BE018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74563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0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6" r:id="rId4"/>
    <p:sldLayoutId id="2147483665" r:id="rId5"/>
    <p:sldLayoutId id="2147483661" r:id="rId6"/>
    <p:sldLayoutId id="2147483666" r:id="rId7"/>
    <p:sldLayoutId id="2147483659" r:id="rId8"/>
    <p:sldLayoutId id="2147483664" r:id="rId9"/>
    <p:sldLayoutId id="2147483667" r:id="rId10"/>
  </p:sldLayoutIdLst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400" b="1" i="0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4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72332-375B-EC0C-E3DD-5C75BB15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Tilasto poimintoja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278901-BCD8-6A4D-0444-17A626C2BB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Vuoden aikana kehittäjäsosionomit toteuttivat yli 500 asiakastapaamista, joista suurin osa toteutettiin kotikäynteinä. Kotikäyntien ja tapaamisten lisäksi asioita on hoidettu puhelimitse ja sähköisissä kanavissa. </a:t>
            </a:r>
          </a:p>
          <a:p>
            <a:r>
              <a:rPr lang="fi-FI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Tilastomerkinnöissä on yli 700 merkintää ammattilaisten välisestä yhteistyöstä esimerkiksi konsultaatioista puolin ja toisin. </a:t>
            </a:r>
            <a:endParaRPr lang="fi-FI" sz="1800" dirty="0">
              <a:solidFill>
                <a:srgbClr val="242424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fi-FI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Terveydenhuollon henkilöstö korostui yhteistyöverkostona, mutta yhteistyötä tehtiin kattavasti myös sosiaalipalveluiden ja muiden asiakkaan tilanteeseen liittyvien tahojen kanssa.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307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86107E21-1C25-2482-6DF2-FCC20A680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367681"/>
              </p:ext>
            </p:extLst>
          </p:nvPr>
        </p:nvGraphicFramePr>
        <p:xfrm>
          <a:off x="450057" y="180974"/>
          <a:ext cx="3519600" cy="206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6CAE38C6-F186-6D03-61D9-6F5BBFBEE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90704"/>
              </p:ext>
            </p:extLst>
          </p:nvPr>
        </p:nvGraphicFramePr>
        <p:xfrm>
          <a:off x="4572000" y="180974"/>
          <a:ext cx="3856378" cy="212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6CFDEA1E-2200-9267-BBB9-68C128159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62641"/>
              </p:ext>
            </p:extLst>
          </p:nvPr>
        </p:nvGraphicFramePr>
        <p:xfrm>
          <a:off x="2595336" y="2571750"/>
          <a:ext cx="3519600" cy="206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03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C6A69F-6BF0-6C00-6C5F-03115934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Terveydenhuollon ammattilaisten kokemuksia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4F8801-2ED7-1F2C-4A4F-8523038ED6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Niina Kokkosen amk opinnäytetyö</a:t>
            </a:r>
          </a:p>
          <a:p>
            <a:r>
              <a:rPr lang="fi-FI" dirty="0"/>
              <a:t>Alustavia tuloksia</a:t>
            </a:r>
          </a:p>
          <a:p>
            <a:pPr lvl="1"/>
            <a:r>
              <a:rPr lang="fi-FI" dirty="0"/>
              <a:t>Yhteistyössä hyödynnetään toisten ammattitaitoa ja osaamista ja samalla opitaan itse. </a:t>
            </a:r>
          </a:p>
          <a:p>
            <a:pPr lvl="1"/>
            <a:r>
              <a:rPr lang="fi-FI" dirty="0"/>
              <a:t>Terveydenhuollon ammattilaisten ymmärrys sosiaalipalveluista on lisääntynyt ja auttanut tunnistamaan sosiaalihuollon tarpeessa olevat asiakkaat. </a:t>
            </a:r>
          </a:p>
          <a:p>
            <a:pPr lvl="1"/>
            <a:r>
              <a:rPr lang="fi-FI" dirty="0"/>
              <a:t>Moniammatillinen yhteistyö on vähentänyt terveydenhuollon palveluiden tarvetta. </a:t>
            </a:r>
          </a:p>
          <a:p>
            <a:pPr lvl="1"/>
            <a:r>
              <a:rPr lang="fi-FI" dirty="0"/>
              <a:t>Kotikäynnit ovat lisänneet ymmärrystä asiakkaan/potilaan kotioloista.</a:t>
            </a:r>
          </a:p>
          <a:p>
            <a:pPr lvl="1"/>
            <a:r>
              <a:rPr lang="fi-FI" dirty="0"/>
              <a:t>PTH </a:t>
            </a:r>
            <a:r>
              <a:rPr lang="fi-FI" dirty="0" err="1"/>
              <a:t>mediatrin</a:t>
            </a:r>
            <a:r>
              <a:rPr lang="fi-FI" dirty="0"/>
              <a:t> hyödyntäminen sujuvoittanut yhteistyötä.</a:t>
            </a:r>
          </a:p>
          <a:p>
            <a:pPr lvl="1"/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Moniammatillinen yhteistyö on antanut terveydenhuollon ammattilaisille enemmän aikaa tehdä omaa työtään</a:t>
            </a:r>
            <a:r>
              <a:rPr lang="fi-FI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2494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C6E90-5BAC-41FE-9C97-5447A155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Tulevaisuus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66E62F-0A72-422D-916B-284BB6B816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Pilotti päättynyt elokuussa 2023</a:t>
            </a:r>
          </a:p>
          <a:p>
            <a:r>
              <a:rPr lang="fi-FI" dirty="0"/>
              <a:t>Kehittäjäsosionomit työskentelevät vuoden loppuun digisotekeskuksen kehittämisen parissa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/>
              <a:t>Päätökset mahdollisesta jatkosta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 err="1"/>
              <a:t>Hyte</a:t>
            </a:r>
            <a:r>
              <a:rPr lang="fi-FI" dirty="0"/>
              <a:t> lautakunta esittänyt 5 HTV terveysaseman sosiaaliohjaukseen</a:t>
            </a:r>
          </a:p>
        </p:txBody>
      </p:sp>
    </p:spTree>
    <p:extLst>
      <p:ext uri="{BB962C8B-B14F-4D97-AF65-F5344CB8AC3E}">
        <p14:creationId xmlns:p14="http://schemas.microsoft.com/office/powerpoint/2010/main" val="19313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ED75C9-4D86-480F-9D26-707D3A1A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93" y="221347"/>
            <a:ext cx="8164482" cy="90805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700" dirty="0">
                <a:solidFill>
                  <a:schemeClr val="accent3"/>
                </a:solidFill>
              </a:rPr>
              <a:t>Kehittäjäsosionomit/</a:t>
            </a:r>
            <a:r>
              <a:rPr lang="fi-FI" sz="2700" dirty="0" err="1">
                <a:solidFill>
                  <a:schemeClr val="accent3"/>
                </a:solidFill>
              </a:rPr>
              <a:t>Tulsote</a:t>
            </a:r>
            <a:r>
              <a:rPr lang="fi-FI" sz="2700" dirty="0">
                <a:solidFill>
                  <a:schemeClr val="accent3"/>
                </a:solidFill>
              </a:rPr>
              <a:t>- hanke</a:t>
            </a:r>
            <a:br>
              <a:rPr lang="fi-FI" dirty="0"/>
            </a:br>
            <a:endParaRPr lang="fi-FI" dirty="0"/>
          </a:p>
        </p:txBody>
      </p:sp>
      <p:pic>
        <p:nvPicPr>
          <p:cNvPr id="8" name="Kuva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901A4B69-9585-4D54-A285-04EFDC6B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71134" y="1086680"/>
            <a:ext cx="2200847" cy="1650635"/>
          </a:xfrm>
          <a:prstGeom prst="rect">
            <a:avLst/>
          </a:prstGeom>
        </p:spPr>
      </p:pic>
      <p:pic>
        <p:nvPicPr>
          <p:cNvPr id="1026" name="Picture 2" descr="kuva">
            <a:extLst>
              <a:ext uri="{FF2B5EF4-FFF2-40B4-BE49-F238E27FC236}">
                <a16:creationId xmlns:a16="http://schemas.microsoft.com/office/drawing/2014/main" id="{134314BA-657F-412E-971F-51CA7493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811575"/>
            <a:ext cx="1650635" cy="22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66A4ABBD-06C5-4F0E-87D2-E141D36104B0}"/>
              </a:ext>
            </a:extLst>
          </p:cNvPr>
          <p:cNvSpPr txBox="1">
            <a:spLocks/>
          </p:cNvSpPr>
          <p:nvPr/>
        </p:nvSpPr>
        <p:spPr>
          <a:xfrm>
            <a:off x="751268" y="3284825"/>
            <a:ext cx="8164482" cy="908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fi-FI" dirty="0"/>
              <a:t>Mira Piiroinen/projektisuunnittelija			Tanja Ikonen/projektisuunnittelija			Riikka Päivinen/projektisuunnittelija</a:t>
            </a:r>
            <a:br>
              <a:rPr lang="fi-FI" dirty="0"/>
            </a:br>
            <a:r>
              <a:rPr lang="fi-FI" dirty="0"/>
              <a:t>Kitee ja Tohmajärvi				Niinivaara/ Rantakylä				Outokumpu/Polvijärvi</a:t>
            </a:r>
          </a:p>
          <a:p>
            <a:pPr>
              <a:lnSpc>
                <a:spcPct val="170000"/>
              </a:lnSpc>
            </a:pPr>
            <a:r>
              <a:rPr lang="fi-FI" dirty="0"/>
              <a:t>Puh.013 330 99 79/</a:t>
            </a:r>
            <a:r>
              <a:rPr lang="fi-FI" dirty="0" err="1"/>
              <a:t>mira.piiroinen@siunsote.fI</a:t>
            </a:r>
            <a:r>
              <a:rPr lang="fi-FI" dirty="0"/>
              <a:t>		Puh.013 330 9981/tanja.ikonen@siunsote.fi		Puh:013 330 9982/riikka.paivinen@siunsote.fi</a:t>
            </a:r>
            <a:br>
              <a:rPr lang="fi-FI" dirty="0"/>
            </a:br>
            <a:endParaRPr lang="fi-FI" dirty="0"/>
          </a:p>
        </p:txBody>
      </p:sp>
      <p:pic>
        <p:nvPicPr>
          <p:cNvPr id="12" name="Sisällön paikkamerkki 11" descr="Kuva, joka sisältää kohteen henkilö, Ihmisen kasvot, piha-, vaate&#10;&#10;Kuvaus luotu automaattisesti">
            <a:extLst>
              <a:ext uri="{FF2B5EF4-FFF2-40B4-BE49-F238E27FC236}">
                <a16:creationId xmlns:a16="http://schemas.microsoft.com/office/drawing/2014/main" id="{E7FE61CE-3B83-7C3E-C8A3-A055E2EEBBE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751268" y="846678"/>
            <a:ext cx="1654074" cy="2200847"/>
          </a:xfrm>
        </p:spPr>
      </p:pic>
    </p:spTree>
    <p:extLst>
      <p:ext uri="{BB962C8B-B14F-4D97-AF65-F5344CB8AC3E}">
        <p14:creationId xmlns:p14="http://schemas.microsoft.com/office/powerpoint/2010/main" val="26308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362601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Kehittäjäsosionomit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Jalkautuvan</a:t>
            </a:r>
            <a:r>
              <a:rPr lang="en-US" dirty="0"/>
              <a:t> </a:t>
            </a:r>
            <a:r>
              <a:rPr lang="en-US" dirty="0" err="1"/>
              <a:t>sosiaaliohjauksen</a:t>
            </a:r>
            <a:r>
              <a:rPr lang="en-US" dirty="0"/>
              <a:t> </a:t>
            </a:r>
            <a:r>
              <a:rPr lang="en-US" dirty="0" err="1"/>
              <a:t>pilotti</a:t>
            </a:r>
            <a:r>
              <a:rPr lang="en-US" dirty="0"/>
              <a:t> </a:t>
            </a:r>
            <a:r>
              <a:rPr lang="en-US" dirty="0" err="1"/>
              <a:t>terveysasemilla</a:t>
            </a:r>
            <a:endParaRPr lang="en-US" dirty="0"/>
          </a:p>
          <a:p>
            <a:r>
              <a:rPr lang="en-US" dirty="0"/>
              <a:t> </a:t>
            </a:r>
            <a:r>
              <a:rPr lang="fi-FI" sz="1200" dirty="0"/>
              <a:t>SOAMK/Sosiaalialan amk-verkoston työvaliokunnan ja koulutusjohdon yhteinen kokous 26.09.2023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60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0DB1C2-ECB0-4784-9A4F-88F160EF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Kokeilun tausta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0E6303-7A8B-4ACD-8ACE-A99ED65BA5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/>
              <a:t>Tulevaisuuden sotekeskus –hanke 2020-2023, tavoitteena mm.</a:t>
            </a:r>
          </a:p>
          <a:p>
            <a:pPr lvl="1"/>
            <a:r>
              <a:rPr lang="fi-FI"/>
              <a:t>Tuetaan sosiaalityön ja sosiaaliohjauksen integroitumista osaksi terveysasemien moniammatillista tiimityötä</a:t>
            </a:r>
          </a:p>
          <a:p>
            <a:pPr lvl="1"/>
            <a:r>
              <a:rPr lang="fi-FI"/>
              <a:t>Vahvistetaan terveydenhuollon ammattilaisten osaamista keskeisistä sosiaalihuollon asioista</a:t>
            </a:r>
          </a:p>
          <a:p>
            <a:r>
              <a:rPr lang="fi-FI"/>
              <a:t>Ensimmäinen pilotti 2021: Työikäisten sosiaalipalvelujen sosiaaliohjaajan puhelinkonsultaatiomahdollisuus</a:t>
            </a:r>
          </a:p>
          <a:p>
            <a:pPr lvl="1"/>
            <a:r>
              <a:rPr lang="fi-FI"/>
              <a:t>Mahdollisuus puhelinkonsultaatioon ei riitä, tarvitaan läsnäoloa, jotta palvelut löytävät toisensa</a:t>
            </a:r>
          </a:p>
          <a:p>
            <a:pPr lvl="1"/>
            <a:r>
              <a:rPr lang="fi-FI"/>
              <a:t>Palvelun tarjoaminen yhdelle ikäsegmentille haaste, kun terveysaseman arjessa asiakkaat vauvasta vaariin</a:t>
            </a:r>
          </a:p>
          <a:p>
            <a:r>
              <a:rPr lang="fi-FI"/>
              <a:t>Toinen pilotti 6/2022 alkaen: Jalkautuvan sosiaaliohjauksen kokeilu kuudella terveysasemalla</a:t>
            </a:r>
          </a:p>
          <a:p>
            <a:pPr marL="457200" lvl="1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94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Lääkäri nainen tasaisella täytöllä">
            <a:extLst>
              <a:ext uri="{FF2B5EF4-FFF2-40B4-BE49-F238E27FC236}">
                <a16:creationId xmlns:a16="http://schemas.microsoft.com/office/drawing/2014/main" id="{1F8BCEF5-5155-418E-BC25-69076D6D8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089" y="2151872"/>
            <a:ext cx="685800" cy="685800"/>
          </a:xfrm>
          <a:prstGeom prst="rect">
            <a:avLst/>
          </a:prstGeom>
        </p:spPr>
      </p:pic>
      <p:pic>
        <p:nvPicPr>
          <p:cNvPr id="9" name="Kuva 8" descr="Toimisto työntekijä nainen tasaisella täytöllä">
            <a:extLst>
              <a:ext uri="{FF2B5EF4-FFF2-40B4-BE49-F238E27FC236}">
                <a16:creationId xmlns:a16="http://schemas.microsoft.com/office/drawing/2014/main" id="{7BF61F6B-76A8-40E8-9DF7-A9A7C67C0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1265" y="2151872"/>
            <a:ext cx="685800" cy="685800"/>
          </a:xfrm>
          <a:prstGeom prst="rect">
            <a:avLst/>
          </a:prstGeom>
        </p:spPr>
      </p:pic>
      <p:sp>
        <p:nvSpPr>
          <p:cNvPr id="11" name="Ajatuskupla: Pilvi 10">
            <a:extLst>
              <a:ext uri="{FF2B5EF4-FFF2-40B4-BE49-F238E27FC236}">
                <a16:creationId xmlns:a16="http://schemas.microsoft.com/office/drawing/2014/main" id="{EADBD392-4D33-4D34-80BB-192EAD0F86C3}"/>
              </a:ext>
            </a:extLst>
          </p:cNvPr>
          <p:cNvSpPr/>
          <p:nvPr/>
        </p:nvSpPr>
        <p:spPr>
          <a:xfrm>
            <a:off x="2320989" y="860750"/>
            <a:ext cx="1526023" cy="769776"/>
          </a:xfrm>
          <a:prstGeom prst="cloudCallout">
            <a:avLst>
              <a:gd name="adj1" fmla="val -26336"/>
              <a:gd name="adj2" fmla="val 9209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Tunnistanko sosiaalihuollon tarpeen potilaalla?</a:t>
            </a:r>
          </a:p>
        </p:txBody>
      </p:sp>
      <p:sp>
        <p:nvSpPr>
          <p:cNvPr id="12" name="Ajatuskupla: Pilvi 11">
            <a:extLst>
              <a:ext uri="{FF2B5EF4-FFF2-40B4-BE49-F238E27FC236}">
                <a16:creationId xmlns:a16="http://schemas.microsoft.com/office/drawing/2014/main" id="{0E05DA3E-CEA2-4FC8-B513-1F86C4FA0D64}"/>
              </a:ext>
            </a:extLst>
          </p:cNvPr>
          <p:cNvSpPr/>
          <p:nvPr/>
        </p:nvSpPr>
        <p:spPr>
          <a:xfrm rot="19893558">
            <a:off x="327012" y="1558123"/>
            <a:ext cx="1700500" cy="685801"/>
          </a:xfrm>
          <a:prstGeom prst="cloudCallout">
            <a:avLst>
              <a:gd name="adj1" fmla="val 7785"/>
              <a:gd name="adj2" fmla="val 8291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Osaanko ohjata sosiaalipalvelujen hakemisessa?</a:t>
            </a:r>
          </a:p>
        </p:txBody>
      </p:sp>
      <p:sp>
        <p:nvSpPr>
          <p:cNvPr id="13" name="Ajatuskupla: Pilvi 12">
            <a:extLst>
              <a:ext uri="{FF2B5EF4-FFF2-40B4-BE49-F238E27FC236}">
                <a16:creationId xmlns:a16="http://schemas.microsoft.com/office/drawing/2014/main" id="{656DC810-EA69-426D-9CA9-3FD612BBDD2A}"/>
              </a:ext>
            </a:extLst>
          </p:cNvPr>
          <p:cNvSpPr/>
          <p:nvPr/>
        </p:nvSpPr>
        <p:spPr>
          <a:xfrm>
            <a:off x="3316788" y="1432113"/>
            <a:ext cx="1907393" cy="884214"/>
          </a:xfrm>
          <a:prstGeom prst="cloudCallout">
            <a:avLst>
              <a:gd name="adj1" fmla="val -72374"/>
              <a:gd name="adj2" fmla="val 6273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Tavoitanko sosiaalihuollon edustajan tarvittaessa helposti?</a:t>
            </a:r>
          </a:p>
        </p:txBody>
      </p:sp>
      <p:sp>
        <p:nvSpPr>
          <p:cNvPr id="15" name="Ajatuskupla: Pilvi 14">
            <a:extLst>
              <a:ext uri="{FF2B5EF4-FFF2-40B4-BE49-F238E27FC236}">
                <a16:creationId xmlns:a16="http://schemas.microsoft.com/office/drawing/2014/main" id="{2DD84282-148E-4472-8617-DA13F318A576}"/>
              </a:ext>
            </a:extLst>
          </p:cNvPr>
          <p:cNvSpPr/>
          <p:nvPr/>
        </p:nvSpPr>
        <p:spPr>
          <a:xfrm>
            <a:off x="6671153" y="940059"/>
            <a:ext cx="1907393" cy="769777"/>
          </a:xfrm>
          <a:prstGeom prst="cloudCallout">
            <a:avLst>
              <a:gd name="adj1" fmla="val -4973"/>
              <a:gd name="adj2" fmla="val 954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Tavoitanko terveydenhuollon edustajan tarvittaessa helposti?</a:t>
            </a:r>
          </a:p>
        </p:txBody>
      </p:sp>
      <p:sp>
        <p:nvSpPr>
          <p:cNvPr id="16" name="Ajatuskupla: Pilvi 15">
            <a:extLst>
              <a:ext uri="{FF2B5EF4-FFF2-40B4-BE49-F238E27FC236}">
                <a16:creationId xmlns:a16="http://schemas.microsoft.com/office/drawing/2014/main" id="{F87B79C5-95ED-46ED-AFF9-0768AE4D5FCE}"/>
              </a:ext>
            </a:extLst>
          </p:cNvPr>
          <p:cNvSpPr/>
          <p:nvPr/>
        </p:nvSpPr>
        <p:spPr>
          <a:xfrm>
            <a:off x="5204027" y="1887375"/>
            <a:ext cx="1763729" cy="769777"/>
          </a:xfrm>
          <a:prstGeom prst="cloudCallout">
            <a:avLst>
              <a:gd name="adj1" fmla="val 49385"/>
              <a:gd name="adj2" fmla="val 4631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Saanko asiakasta koskevat tiedot terveydenhuollosta sujuvasti?</a:t>
            </a:r>
          </a:p>
        </p:txBody>
      </p:sp>
      <p:sp>
        <p:nvSpPr>
          <p:cNvPr id="17" name="Ajatuskupla: Pilvi 16">
            <a:extLst>
              <a:ext uri="{FF2B5EF4-FFF2-40B4-BE49-F238E27FC236}">
                <a16:creationId xmlns:a16="http://schemas.microsoft.com/office/drawing/2014/main" id="{37E473BB-F01B-4BC6-8173-8D412D6DD712}"/>
              </a:ext>
            </a:extLst>
          </p:cNvPr>
          <p:cNvSpPr/>
          <p:nvPr/>
        </p:nvSpPr>
        <p:spPr>
          <a:xfrm>
            <a:off x="5488489" y="3279709"/>
            <a:ext cx="2075482" cy="923732"/>
          </a:xfrm>
          <a:prstGeom prst="cloudCallout">
            <a:avLst>
              <a:gd name="adj1" fmla="val 41450"/>
              <a:gd name="adj2" fmla="val -864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Miten järjestän terveydenhuollon edustajan osallistumisen </a:t>
            </a:r>
            <a:r>
              <a:rPr lang="fi-FI" sz="900" err="1">
                <a:solidFill>
                  <a:schemeClr val="tx1">
                    <a:lumMod val="95000"/>
                    <a:lumOff val="5000"/>
                  </a:schemeClr>
                </a:solidFill>
              </a:rPr>
              <a:t>PTA:n</a:t>
            </a:r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 laatimiseen</a:t>
            </a:r>
          </a:p>
        </p:txBody>
      </p:sp>
      <p:sp>
        <p:nvSpPr>
          <p:cNvPr id="18" name="Ajatuskupla: Pilvi 17">
            <a:extLst>
              <a:ext uri="{FF2B5EF4-FFF2-40B4-BE49-F238E27FC236}">
                <a16:creationId xmlns:a16="http://schemas.microsoft.com/office/drawing/2014/main" id="{2EA6EC51-9C92-4382-AC08-845002AA9D0B}"/>
              </a:ext>
            </a:extLst>
          </p:cNvPr>
          <p:cNvSpPr/>
          <p:nvPr/>
        </p:nvSpPr>
        <p:spPr>
          <a:xfrm>
            <a:off x="267188" y="3130419"/>
            <a:ext cx="1973562" cy="1073022"/>
          </a:xfrm>
          <a:prstGeom prst="cloudCallout">
            <a:avLst>
              <a:gd name="adj1" fmla="val 31774"/>
              <a:gd name="adj2" fmla="val -8471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Potilaan kyky huolehtia lapsestaan sairauden takia on heikentynyt, mistä saisin perheelle tukea?</a:t>
            </a:r>
          </a:p>
        </p:txBody>
      </p:sp>
      <p:sp>
        <p:nvSpPr>
          <p:cNvPr id="19" name="Ajatuskupla: Pilvi 18">
            <a:extLst>
              <a:ext uri="{FF2B5EF4-FFF2-40B4-BE49-F238E27FC236}">
                <a16:creationId xmlns:a16="http://schemas.microsoft.com/office/drawing/2014/main" id="{41852BE3-CA44-4CAA-8CD7-10F656572149}"/>
              </a:ext>
            </a:extLst>
          </p:cNvPr>
          <p:cNvSpPr/>
          <p:nvPr/>
        </p:nvSpPr>
        <p:spPr>
          <a:xfrm>
            <a:off x="2088199" y="3662265"/>
            <a:ext cx="1567313" cy="685800"/>
          </a:xfrm>
          <a:prstGeom prst="cloudCallout">
            <a:avLst>
              <a:gd name="adj1" fmla="val -23318"/>
              <a:gd name="adj2" fmla="val -12423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Mitenköhän tämä vanhus pärjää kotioloissa?</a:t>
            </a:r>
          </a:p>
        </p:txBody>
      </p:sp>
      <p:sp>
        <p:nvSpPr>
          <p:cNvPr id="20" name="Ajatuskupla: Pilvi 19">
            <a:extLst>
              <a:ext uri="{FF2B5EF4-FFF2-40B4-BE49-F238E27FC236}">
                <a16:creationId xmlns:a16="http://schemas.microsoft.com/office/drawing/2014/main" id="{CBCC66D0-C488-4A6D-B356-EBB64460F19B}"/>
              </a:ext>
            </a:extLst>
          </p:cNvPr>
          <p:cNvSpPr/>
          <p:nvPr/>
        </p:nvSpPr>
        <p:spPr>
          <a:xfrm>
            <a:off x="3340374" y="2657151"/>
            <a:ext cx="1763729" cy="769777"/>
          </a:xfrm>
          <a:prstGeom prst="cloudCallout">
            <a:avLst>
              <a:gd name="adj1" fmla="val -80309"/>
              <a:gd name="adj2" fmla="val -236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>
                <a:solidFill>
                  <a:schemeClr val="tx1">
                    <a:lumMod val="95000"/>
                    <a:lumOff val="5000"/>
                  </a:schemeClr>
                </a:solidFill>
              </a:rPr>
              <a:t>Kuka kertoisi potilaalle Kelan etuuksista?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E52EF6B-99F9-4901-96FA-C4767D0B5280}"/>
              </a:ext>
            </a:extLst>
          </p:cNvPr>
          <p:cNvSpPr txBox="1"/>
          <p:nvPr/>
        </p:nvSpPr>
        <p:spPr>
          <a:xfrm>
            <a:off x="411829" y="411829"/>
            <a:ext cx="209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accent3"/>
                </a:solidFill>
              </a:rPr>
              <a:t>Lähtötilanne?</a:t>
            </a:r>
          </a:p>
        </p:txBody>
      </p:sp>
    </p:spTree>
    <p:extLst>
      <p:ext uri="{BB962C8B-B14F-4D97-AF65-F5344CB8AC3E}">
        <p14:creationId xmlns:p14="http://schemas.microsoft.com/office/powerpoint/2010/main" val="144384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DCD153-DA84-460B-B751-D74852C5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Jalkautuminen 1/2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B1AE58AD-CFF1-4EB2-8202-507ECE4A18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19215" y="1251977"/>
            <a:ext cx="5081448" cy="1599861"/>
          </a:xfrm>
          <a:custGeom>
            <a:avLst/>
            <a:gdLst>
              <a:gd name="connsiteX0" fmla="*/ 0 w 5081448"/>
              <a:gd name="connsiteY0" fmla="*/ 0 h 1599861"/>
              <a:gd name="connsiteX1" fmla="*/ 666234 w 5081448"/>
              <a:gd name="connsiteY1" fmla="*/ 0 h 1599861"/>
              <a:gd name="connsiteX2" fmla="*/ 1230840 w 5081448"/>
              <a:gd name="connsiteY2" fmla="*/ 0 h 1599861"/>
              <a:gd name="connsiteX3" fmla="*/ 1744630 w 5081448"/>
              <a:gd name="connsiteY3" fmla="*/ 0 h 1599861"/>
              <a:gd name="connsiteX4" fmla="*/ 2309236 w 5081448"/>
              <a:gd name="connsiteY4" fmla="*/ 0 h 1599861"/>
              <a:gd name="connsiteX5" fmla="*/ 2823027 w 5081448"/>
              <a:gd name="connsiteY5" fmla="*/ 0 h 1599861"/>
              <a:gd name="connsiteX6" fmla="*/ 3235189 w 5081448"/>
              <a:gd name="connsiteY6" fmla="*/ 0 h 1599861"/>
              <a:gd name="connsiteX7" fmla="*/ 3901423 w 5081448"/>
              <a:gd name="connsiteY7" fmla="*/ 0 h 1599861"/>
              <a:gd name="connsiteX8" fmla="*/ 4364399 w 5081448"/>
              <a:gd name="connsiteY8" fmla="*/ 0 h 1599861"/>
              <a:gd name="connsiteX9" fmla="*/ 5081448 w 5081448"/>
              <a:gd name="connsiteY9" fmla="*/ 0 h 1599861"/>
              <a:gd name="connsiteX10" fmla="*/ 5081448 w 5081448"/>
              <a:gd name="connsiteY10" fmla="*/ 549286 h 1599861"/>
              <a:gd name="connsiteX11" fmla="*/ 5081448 w 5081448"/>
              <a:gd name="connsiteY11" fmla="*/ 1050575 h 1599861"/>
              <a:gd name="connsiteX12" fmla="*/ 5081448 w 5081448"/>
              <a:gd name="connsiteY12" fmla="*/ 1599861 h 1599861"/>
              <a:gd name="connsiteX13" fmla="*/ 4567657 w 5081448"/>
              <a:gd name="connsiteY13" fmla="*/ 1599861 h 1599861"/>
              <a:gd name="connsiteX14" fmla="*/ 4104681 w 5081448"/>
              <a:gd name="connsiteY14" fmla="*/ 1599861 h 1599861"/>
              <a:gd name="connsiteX15" fmla="*/ 3540075 w 5081448"/>
              <a:gd name="connsiteY15" fmla="*/ 1599861 h 1599861"/>
              <a:gd name="connsiteX16" fmla="*/ 3026285 w 5081448"/>
              <a:gd name="connsiteY16" fmla="*/ 1599861 h 1599861"/>
              <a:gd name="connsiteX17" fmla="*/ 2614123 w 5081448"/>
              <a:gd name="connsiteY17" fmla="*/ 1599861 h 1599861"/>
              <a:gd name="connsiteX18" fmla="*/ 2049517 w 5081448"/>
              <a:gd name="connsiteY18" fmla="*/ 1599861 h 1599861"/>
              <a:gd name="connsiteX19" fmla="*/ 1434098 w 5081448"/>
              <a:gd name="connsiteY19" fmla="*/ 1599861 h 1599861"/>
              <a:gd name="connsiteX20" fmla="*/ 971121 w 5081448"/>
              <a:gd name="connsiteY20" fmla="*/ 1599861 h 1599861"/>
              <a:gd name="connsiteX21" fmla="*/ 0 w 5081448"/>
              <a:gd name="connsiteY21" fmla="*/ 1599861 h 1599861"/>
              <a:gd name="connsiteX22" fmla="*/ 0 w 5081448"/>
              <a:gd name="connsiteY22" fmla="*/ 1050575 h 1599861"/>
              <a:gd name="connsiteX23" fmla="*/ 0 w 5081448"/>
              <a:gd name="connsiteY23" fmla="*/ 533287 h 1599861"/>
              <a:gd name="connsiteX24" fmla="*/ 0 w 5081448"/>
              <a:gd name="connsiteY24" fmla="*/ 0 h 159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81448" h="1599861" extrusionOk="0">
                <a:moveTo>
                  <a:pt x="0" y="0"/>
                </a:moveTo>
                <a:cubicBezTo>
                  <a:pt x="160754" y="-42327"/>
                  <a:pt x="345325" y="31583"/>
                  <a:pt x="666234" y="0"/>
                </a:cubicBezTo>
                <a:cubicBezTo>
                  <a:pt x="987143" y="-31583"/>
                  <a:pt x="1062490" y="47454"/>
                  <a:pt x="1230840" y="0"/>
                </a:cubicBezTo>
                <a:cubicBezTo>
                  <a:pt x="1399190" y="-47454"/>
                  <a:pt x="1514295" y="8533"/>
                  <a:pt x="1744630" y="0"/>
                </a:cubicBezTo>
                <a:cubicBezTo>
                  <a:pt x="1974965" y="-8533"/>
                  <a:pt x="2041621" y="168"/>
                  <a:pt x="2309236" y="0"/>
                </a:cubicBezTo>
                <a:cubicBezTo>
                  <a:pt x="2576851" y="-168"/>
                  <a:pt x="2581797" y="50700"/>
                  <a:pt x="2823027" y="0"/>
                </a:cubicBezTo>
                <a:cubicBezTo>
                  <a:pt x="3064257" y="-50700"/>
                  <a:pt x="3031667" y="16474"/>
                  <a:pt x="3235189" y="0"/>
                </a:cubicBezTo>
                <a:cubicBezTo>
                  <a:pt x="3438711" y="-16474"/>
                  <a:pt x="3666171" y="44360"/>
                  <a:pt x="3901423" y="0"/>
                </a:cubicBezTo>
                <a:cubicBezTo>
                  <a:pt x="4136675" y="-44360"/>
                  <a:pt x="4267121" y="45671"/>
                  <a:pt x="4364399" y="0"/>
                </a:cubicBezTo>
                <a:cubicBezTo>
                  <a:pt x="4461677" y="-45671"/>
                  <a:pt x="4925428" y="17050"/>
                  <a:pt x="5081448" y="0"/>
                </a:cubicBezTo>
                <a:cubicBezTo>
                  <a:pt x="5105513" y="250950"/>
                  <a:pt x="5030122" y="325592"/>
                  <a:pt x="5081448" y="549286"/>
                </a:cubicBezTo>
                <a:cubicBezTo>
                  <a:pt x="5132774" y="772980"/>
                  <a:pt x="5078050" y="885428"/>
                  <a:pt x="5081448" y="1050575"/>
                </a:cubicBezTo>
                <a:cubicBezTo>
                  <a:pt x="5084846" y="1215722"/>
                  <a:pt x="5060726" y="1382464"/>
                  <a:pt x="5081448" y="1599861"/>
                </a:cubicBezTo>
                <a:cubicBezTo>
                  <a:pt x="4887844" y="1623603"/>
                  <a:pt x="4744497" y="1543662"/>
                  <a:pt x="4567657" y="1599861"/>
                </a:cubicBezTo>
                <a:cubicBezTo>
                  <a:pt x="4390817" y="1656060"/>
                  <a:pt x="4274241" y="1581353"/>
                  <a:pt x="4104681" y="1599861"/>
                </a:cubicBezTo>
                <a:cubicBezTo>
                  <a:pt x="3935121" y="1618369"/>
                  <a:pt x="3746516" y="1555759"/>
                  <a:pt x="3540075" y="1599861"/>
                </a:cubicBezTo>
                <a:cubicBezTo>
                  <a:pt x="3333634" y="1643963"/>
                  <a:pt x="3277800" y="1549825"/>
                  <a:pt x="3026285" y="1599861"/>
                </a:cubicBezTo>
                <a:cubicBezTo>
                  <a:pt x="2774770" y="1649897"/>
                  <a:pt x="2765522" y="1556948"/>
                  <a:pt x="2614123" y="1599861"/>
                </a:cubicBezTo>
                <a:cubicBezTo>
                  <a:pt x="2462724" y="1642774"/>
                  <a:pt x="2299811" y="1539127"/>
                  <a:pt x="2049517" y="1599861"/>
                </a:cubicBezTo>
                <a:cubicBezTo>
                  <a:pt x="1799223" y="1660595"/>
                  <a:pt x="1572945" y="1581911"/>
                  <a:pt x="1434098" y="1599861"/>
                </a:cubicBezTo>
                <a:cubicBezTo>
                  <a:pt x="1295251" y="1617811"/>
                  <a:pt x="1079754" y="1583317"/>
                  <a:pt x="971121" y="1599861"/>
                </a:cubicBezTo>
                <a:cubicBezTo>
                  <a:pt x="862488" y="1616405"/>
                  <a:pt x="469554" y="1557380"/>
                  <a:pt x="0" y="1599861"/>
                </a:cubicBezTo>
                <a:cubicBezTo>
                  <a:pt x="-17082" y="1332663"/>
                  <a:pt x="51825" y="1208927"/>
                  <a:pt x="0" y="1050575"/>
                </a:cubicBezTo>
                <a:cubicBezTo>
                  <a:pt x="-51825" y="892223"/>
                  <a:pt x="13281" y="705569"/>
                  <a:pt x="0" y="533287"/>
                </a:cubicBezTo>
                <a:cubicBezTo>
                  <a:pt x="-13281" y="361005"/>
                  <a:pt x="54436" y="21565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07143784"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B583DC16-307B-4523-847C-204B417811EA}"/>
              </a:ext>
            </a:extLst>
          </p:cNvPr>
          <p:cNvSpPr/>
          <p:nvPr/>
        </p:nvSpPr>
        <p:spPr>
          <a:xfrm>
            <a:off x="5570445" y="768640"/>
            <a:ext cx="2985247" cy="122228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/>
              <a:t>Ei ”vääriä kysymyksiä” tai ”vääriä konsultaatioita”. </a:t>
            </a:r>
          </a:p>
          <a:p>
            <a:endParaRPr lang="fi-FI" sz="1200"/>
          </a:p>
          <a:p>
            <a:r>
              <a:rPr lang="fi-FI" sz="1200"/>
              <a:t>Aina voi kysyä, selvitellään, mitä ei tiedetä!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00D8751A-534E-40DB-9330-8730508AA096}"/>
              </a:ext>
            </a:extLst>
          </p:cNvPr>
          <p:cNvSpPr/>
          <p:nvPr/>
        </p:nvSpPr>
        <p:spPr>
          <a:xfrm>
            <a:off x="5627594" y="2412403"/>
            <a:ext cx="2985247" cy="230093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/>
              <a:t>Tavoitteena on, että terveydenhuollon ammattilaisten aikaa ei menisi sellaisten asioiden selvittelyyn, mitkä kuuluvat sosiaalihuollon perustehtävään. </a:t>
            </a:r>
            <a:br>
              <a:rPr lang="fi-FI" sz="1200"/>
            </a:br>
            <a:r>
              <a:rPr lang="fi-FI" sz="1200"/>
              <a:t>= </a:t>
            </a:r>
            <a:r>
              <a:rPr lang="fi-FI" sz="1200">
                <a:solidFill>
                  <a:srgbClr val="002060"/>
                </a:solidFill>
              </a:rPr>
              <a:t>edistää ja ylläpitää </a:t>
            </a:r>
            <a:r>
              <a:rPr lang="fi-FI" sz="1100" b="0" i="0">
                <a:solidFill>
                  <a:srgbClr val="002060"/>
                </a:solidFill>
                <a:effectLst/>
                <a:latin typeface="myriad-pro"/>
              </a:rPr>
              <a:t>yksilön, perheen ja yhteisön toimintakykyä, sosiaalista hyvinvointia, turvallisuutta ja osallisuutta (pääomaa) sekä turvata yhdenvertaiset ja laadukkaat sosiaalipalvelut huomioiden muut hyvinvointiin vaikuttavat toimenpiteet, unohtamatta hyödyntää terveydenhuollon sekä muiden toimijoiden </a:t>
            </a:r>
            <a:r>
              <a:rPr lang="fi-FI" sz="1100" b="0" i="0" err="1">
                <a:solidFill>
                  <a:srgbClr val="002060"/>
                </a:solidFill>
                <a:effectLst/>
                <a:latin typeface="myriad-pro"/>
              </a:rPr>
              <a:t>professiota</a:t>
            </a:r>
            <a:r>
              <a:rPr lang="fi-FI" sz="1100" b="0" i="0">
                <a:solidFill>
                  <a:srgbClr val="002060"/>
                </a:solidFill>
                <a:effectLst/>
                <a:latin typeface="myriad-pro"/>
              </a:rPr>
              <a:t>.</a:t>
            </a:r>
            <a:endParaRPr lang="fi-FI" sz="1100">
              <a:solidFill>
                <a:srgbClr val="002060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16FDD7EA-511B-4516-B65B-D78449618CC2}"/>
              </a:ext>
            </a:extLst>
          </p:cNvPr>
          <p:cNvSpPr/>
          <p:nvPr/>
        </p:nvSpPr>
        <p:spPr>
          <a:xfrm>
            <a:off x="293594" y="3060047"/>
            <a:ext cx="2985247" cy="122228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/>
              <a:t>Sosiaalipalvelujen kenttä on moninainen ja muuttuva. Ei ole järkevää olettaa, että jokaisella terveydenhuollon ammattilaisella olisi aina ajantasainen tieto kaikista sosiaalihuollon asioista.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04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DE873-285F-4D3A-BDEC-990C195F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Jalkautuminen 2/2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09E35A3-060E-4FD7-8299-99B0E3D72B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02931" y="1295400"/>
            <a:ext cx="4631004" cy="3248025"/>
          </a:xfrm>
          <a:custGeom>
            <a:avLst/>
            <a:gdLst>
              <a:gd name="connsiteX0" fmla="*/ 0 w 4631004"/>
              <a:gd name="connsiteY0" fmla="*/ 0 h 3248025"/>
              <a:gd name="connsiteX1" fmla="*/ 578876 w 4631004"/>
              <a:gd name="connsiteY1" fmla="*/ 0 h 3248025"/>
              <a:gd name="connsiteX2" fmla="*/ 1065131 w 4631004"/>
              <a:gd name="connsiteY2" fmla="*/ 0 h 3248025"/>
              <a:gd name="connsiteX3" fmla="*/ 1736627 w 4631004"/>
              <a:gd name="connsiteY3" fmla="*/ 0 h 3248025"/>
              <a:gd name="connsiteX4" fmla="*/ 2222882 w 4631004"/>
              <a:gd name="connsiteY4" fmla="*/ 0 h 3248025"/>
              <a:gd name="connsiteX5" fmla="*/ 2709137 w 4631004"/>
              <a:gd name="connsiteY5" fmla="*/ 0 h 3248025"/>
              <a:gd name="connsiteX6" fmla="*/ 3334323 w 4631004"/>
              <a:gd name="connsiteY6" fmla="*/ 0 h 3248025"/>
              <a:gd name="connsiteX7" fmla="*/ 3774268 w 4631004"/>
              <a:gd name="connsiteY7" fmla="*/ 0 h 3248025"/>
              <a:gd name="connsiteX8" fmla="*/ 4631004 w 4631004"/>
              <a:gd name="connsiteY8" fmla="*/ 0 h 3248025"/>
              <a:gd name="connsiteX9" fmla="*/ 4631004 w 4631004"/>
              <a:gd name="connsiteY9" fmla="*/ 606298 h 3248025"/>
              <a:gd name="connsiteX10" fmla="*/ 4631004 w 4631004"/>
              <a:gd name="connsiteY10" fmla="*/ 1147635 h 3248025"/>
              <a:gd name="connsiteX11" fmla="*/ 4631004 w 4631004"/>
              <a:gd name="connsiteY11" fmla="*/ 1753933 h 3248025"/>
              <a:gd name="connsiteX12" fmla="*/ 4631004 w 4631004"/>
              <a:gd name="connsiteY12" fmla="*/ 2262791 h 3248025"/>
              <a:gd name="connsiteX13" fmla="*/ 4631004 w 4631004"/>
              <a:gd name="connsiteY13" fmla="*/ 2739168 h 3248025"/>
              <a:gd name="connsiteX14" fmla="*/ 4631004 w 4631004"/>
              <a:gd name="connsiteY14" fmla="*/ 3248025 h 3248025"/>
              <a:gd name="connsiteX15" fmla="*/ 4191059 w 4631004"/>
              <a:gd name="connsiteY15" fmla="*/ 3248025 h 3248025"/>
              <a:gd name="connsiteX16" fmla="*/ 3658493 w 4631004"/>
              <a:gd name="connsiteY16" fmla="*/ 3248025 h 3248025"/>
              <a:gd name="connsiteX17" fmla="*/ 3033308 w 4631004"/>
              <a:gd name="connsiteY17" fmla="*/ 3248025 h 3248025"/>
              <a:gd name="connsiteX18" fmla="*/ 2361812 w 4631004"/>
              <a:gd name="connsiteY18" fmla="*/ 3248025 h 3248025"/>
              <a:gd name="connsiteX19" fmla="*/ 1736627 w 4631004"/>
              <a:gd name="connsiteY19" fmla="*/ 3248025 h 3248025"/>
              <a:gd name="connsiteX20" fmla="*/ 1204061 w 4631004"/>
              <a:gd name="connsiteY20" fmla="*/ 3248025 h 3248025"/>
              <a:gd name="connsiteX21" fmla="*/ 625186 w 4631004"/>
              <a:gd name="connsiteY21" fmla="*/ 3248025 h 3248025"/>
              <a:gd name="connsiteX22" fmla="*/ 0 w 4631004"/>
              <a:gd name="connsiteY22" fmla="*/ 3248025 h 3248025"/>
              <a:gd name="connsiteX23" fmla="*/ 0 w 4631004"/>
              <a:gd name="connsiteY23" fmla="*/ 2771648 h 3248025"/>
              <a:gd name="connsiteX24" fmla="*/ 0 w 4631004"/>
              <a:gd name="connsiteY24" fmla="*/ 2327751 h 3248025"/>
              <a:gd name="connsiteX25" fmla="*/ 0 w 4631004"/>
              <a:gd name="connsiteY25" fmla="*/ 1818894 h 3248025"/>
              <a:gd name="connsiteX26" fmla="*/ 0 w 4631004"/>
              <a:gd name="connsiteY26" fmla="*/ 1374997 h 3248025"/>
              <a:gd name="connsiteX27" fmla="*/ 0 w 4631004"/>
              <a:gd name="connsiteY27" fmla="*/ 931100 h 3248025"/>
              <a:gd name="connsiteX28" fmla="*/ 0 w 4631004"/>
              <a:gd name="connsiteY28" fmla="*/ 487204 h 3248025"/>
              <a:gd name="connsiteX29" fmla="*/ 0 w 4631004"/>
              <a:gd name="connsiteY29" fmla="*/ 0 h 32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31004" h="3248025" fill="none" extrusionOk="0">
                <a:moveTo>
                  <a:pt x="0" y="0"/>
                </a:moveTo>
                <a:cubicBezTo>
                  <a:pt x="271271" y="-64076"/>
                  <a:pt x="399302" y="8710"/>
                  <a:pt x="578876" y="0"/>
                </a:cubicBezTo>
                <a:cubicBezTo>
                  <a:pt x="758450" y="-8710"/>
                  <a:pt x="958438" y="56922"/>
                  <a:pt x="1065131" y="0"/>
                </a:cubicBezTo>
                <a:cubicBezTo>
                  <a:pt x="1171824" y="-56922"/>
                  <a:pt x="1476255" y="20666"/>
                  <a:pt x="1736627" y="0"/>
                </a:cubicBezTo>
                <a:cubicBezTo>
                  <a:pt x="1996999" y="-20666"/>
                  <a:pt x="2021903" y="39445"/>
                  <a:pt x="2222882" y="0"/>
                </a:cubicBezTo>
                <a:cubicBezTo>
                  <a:pt x="2423861" y="-39445"/>
                  <a:pt x="2484172" y="13120"/>
                  <a:pt x="2709137" y="0"/>
                </a:cubicBezTo>
                <a:cubicBezTo>
                  <a:pt x="2934102" y="-13120"/>
                  <a:pt x="3029100" y="25428"/>
                  <a:pt x="3334323" y="0"/>
                </a:cubicBezTo>
                <a:cubicBezTo>
                  <a:pt x="3639546" y="-25428"/>
                  <a:pt x="3611809" y="49805"/>
                  <a:pt x="3774268" y="0"/>
                </a:cubicBezTo>
                <a:cubicBezTo>
                  <a:pt x="3936727" y="-49805"/>
                  <a:pt x="4270949" y="78594"/>
                  <a:pt x="4631004" y="0"/>
                </a:cubicBezTo>
                <a:cubicBezTo>
                  <a:pt x="4655866" y="161168"/>
                  <a:pt x="4609646" y="451808"/>
                  <a:pt x="4631004" y="606298"/>
                </a:cubicBezTo>
                <a:cubicBezTo>
                  <a:pt x="4652362" y="760788"/>
                  <a:pt x="4585040" y="906095"/>
                  <a:pt x="4631004" y="1147635"/>
                </a:cubicBezTo>
                <a:cubicBezTo>
                  <a:pt x="4676968" y="1389175"/>
                  <a:pt x="4585377" y="1469196"/>
                  <a:pt x="4631004" y="1753933"/>
                </a:cubicBezTo>
                <a:cubicBezTo>
                  <a:pt x="4676631" y="2038670"/>
                  <a:pt x="4624764" y="2129312"/>
                  <a:pt x="4631004" y="2262791"/>
                </a:cubicBezTo>
                <a:cubicBezTo>
                  <a:pt x="4637244" y="2396270"/>
                  <a:pt x="4595218" y="2536998"/>
                  <a:pt x="4631004" y="2739168"/>
                </a:cubicBezTo>
                <a:cubicBezTo>
                  <a:pt x="4666790" y="2941338"/>
                  <a:pt x="4594984" y="3007066"/>
                  <a:pt x="4631004" y="3248025"/>
                </a:cubicBezTo>
                <a:cubicBezTo>
                  <a:pt x="4457998" y="3270399"/>
                  <a:pt x="4378581" y="3220454"/>
                  <a:pt x="4191059" y="3248025"/>
                </a:cubicBezTo>
                <a:cubicBezTo>
                  <a:pt x="4003537" y="3275596"/>
                  <a:pt x="3805649" y="3233199"/>
                  <a:pt x="3658493" y="3248025"/>
                </a:cubicBezTo>
                <a:cubicBezTo>
                  <a:pt x="3511337" y="3262851"/>
                  <a:pt x="3342278" y="3209180"/>
                  <a:pt x="3033308" y="3248025"/>
                </a:cubicBezTo>
                <a:cubicBezTo>
                  <a:pt x="2724339" y="3286870"/>
                  <a:pt x="2499319" y="3205479"/>
                  <a:pt x="2361812" y="3248025"/>
                </a:cubicBezTo>
                <a:cubicBezTo>
                  <a:pt x="2224305" y="3290571"/>
                  <a:pt x="1987376" y="3206582"/>
                  <a:pt x="1736627" y="3248025"/>
                </a:cubicBezTo>
                <a:cubicBezTo>
                  <a:pt x="1485878" y="3289468"/>
                  <a:pt x="1381548" y="3218380"/>
                  <a:pt x="1204061" y="3248025"/>
                </a:cubicBezTo>
                <a:cubicBezTo>
                  <a:pt x="1026574" y="3277670"/>
                  <a:pt x="804286" y="3246185"/>
                  <a:pt x="625186" y="3248025"/>
                </a:cubicBezTo>
                <a:cubicBezTo>
                  <a:pt x="446086" y="3249865"/>
                  <a:pt x="141722" y="3203517"/>
                  <a:pt x="0" y="3248025"/>
                </a:cubicBezTo>
                <a:cubicBezTo>
                  <a:pt x="-3052" y="3082317"/>
                  <a:pt x="13675" y="2897977"/>
                  <a:pt x="0" y="2771648"/>
                </a:cubicBezTo>
                <a:cubicBezTo>
                  <a:pt x="-13675" y="2645319"/>
                  <a:pt x="41369" y="2441330"/>
                  <a:pt x="0" y="2327751"/>
                </a:cubicBezTo>
                <a:cubicBezTo>
                  <a:pt x="-41369" y="2214172"/>
                  <a:pt x="49989" y="1925997"/>
                  <a:pt x="0" y="1818894"/>
                </a:cubicBezTo>
                <a:cubicBezTo>
                  <a:pt x="-49989" y="1711791"/>
                  <a:pt x="45607" y="1479922"/>
                  <a:pt x="0" y="1374997"/>
                </a:cubicBezTo>
                <a:cubicBezTo>
                  <a:pt x="-45607" y="1270072"/>
                  <a:pt x="16298" y="1092256"/>
                  <a:pt x="0" y="931100"/>
                </a:cubicBezTo>
                <a:cubicBezTo>
                  <a:pt x="-16298" y="769944"/>
                  <a:pt x="14841" y="647120"/>
                  <a:pt x="0" y="487204"/>
                </a:cubicBezTo>
                <a:cubicBezTo>
                  <a:pt x="-14841" y="327288"/>
                  <a:pt x="24918" y="232442"/>
                  <a:pt x="0" y="0"/>
                </a:cubicBezTo>
                <a:close/>
              </a:path>
              <a:path w="4631004" h="3248025" stroke="0" extrusionOk="0">
                <a:moveTo>
                  <a:pt x="0" y="0"/>
                </a:moveTo>
                <a:cubicBezTo>
                  <a:pt x="248738" y="-34697"/>
                  <a:pt x="344248" y="23689"/>
                  <a:pt x="578876" y="0"/>
                </a:cubicBezTo>
                <a:cubicBezTo>
                  <a:pt x="813504" y="-23689"/>
                  <a:pt x="912223" y="22643"/>
                  <a:pt x="1065131" y="0"/>
                </a:cubicBezTo>
                <a:cubicBezTo>
                  <a:pt x="1218040" y="-22643"/>
                  <a:pt x="1438531" y="11967"/>
                  <a:pt x="1597696" y="0"/>
                </a:cubicBezTo>
                <a:cubicBezTo>
                  <a:pt x="1756861" y="-11967"/>
                  <a:pt x="1933654" y="37048"/>
                  <a:pt x="2130262" y="0"/>
                </a:cubicBezTo>
                <a:cubicBezTo>
                  <a:pt x="2326870" y="-37048"/>
                  <a:pt x="2599985" y="58945"/>
                  <a:pt x="2755447" y="0"/>
                </a:cubicBezTo>
                <a:cubicBezTo>
                  <a:pt x="2910910" y="-58945"/>
                  <a:pt x="3091869" y="6794"/>
                  <a:pt x="3195393" y="0"/>
                </a:cubicBezTo>
                <a:cubicBezTo>
                  <a:pt x="3298917" y="-6794"/>
                  <a:pt x="3643288" y="34933"/>
                  <a:pt x="3774268" y="0"/>
                </a:cubicBezTo>
                <a:cubicBezTo>
                  <a:pt x="3905248" y="-34933"/>
                  <a:pt x="4282532" y="52315"/>
                  <a:pt x="4631004" y="0"/>
                </a:cubicBezTo>
                <a:cubicBezTo>
                  <a:pt x="4702139" y="237254"/>
                  <a:pt x="4618264" y="465370"/>
                  <a:pt x="4631004" y="606298"/>
                </a:cubicBezTo>
                <a:cubicBezTo>
                  <a:pt x="4643744" y="747226"/>
                  <a:pt x="4628835" y="942935"/>
                  <a:pt x="4631004" y="1115155"/>
                </a:cubicBezTo>
                <a:cubicBezTo>
                  <a:pt x="4633173" y="1287375"/>
                  <a:pt x="4624117" y="1452852"/>
                  <a:pt x="4631004" y="1591532"/>
                </a:cubicBezTo>
                <a:cubicBezTo>
                  <a:pt x="4637891" y="1730212"/>
                  <a:pt x="4625915" y="1969500"/>
                  <a:pt x="4631004" y="2100390"/>
                </a:cubicBezTo>
                <a:cubicBezTo>
                  <a:pt x="4636093" y="2231280"/>
                  <a:pt x="4570645" y="2471161"/>
                  <a:pt x="4631004" y="2641727"/>
                </a:cubicBezTo>
                <a:cubicBezTo>
                  <a:pt x="4691363" y="2812293"/>
                  <a:pt x="4558421" y="3010608"/>
                  <a:pt x="4631004" y="3248025"/>
                </a:cubicBezTo>
                <a:cubicBezTo>
                  <a:pt x="4434277" y="3297585"/>
                  <a:pt x="4258607" y="3240374"/>
                  <a:pt x="4052129" y="3248025"/>
                </a:cubicBezTo>
                <a:cubicBezTo>
                  <a:pt x="3845652" y="3255676"/>
                  <a:pt x="3800455" y="3243819"/>
                  <a:pt x="3565873" y="3248025"/>
                </a:cubicBezTo>
                <a:cubicBezTo>
                  <a:pt x="3331291" y="3252231"/>
                  <a:pt x="3220515" y="3235708"/>
                  <a:pt x="3033308" y="3248025"/>
                </a:cubicBezTo>
                <a:cubicBezTo>
                  <a:pt x="2846102" y="3260342"/>
                  <a:pt x="2710348" y="3240396"/>
                  <a:pt x="2408122" y="3248025"/>
                </a:cubicBezTo>
                <a:cubicBezTo>
                  <a:pt x="2105896" y="3255654"/>
                  <a:pt x="1885129" y="3193713"/>
                  <a:pt x="1736627" y="3248025"/>
                </a:cubicBezTo>
                <a:cubicBezTo>
                  <a:pt x="1588125" y="3302337"/>
                  <a:pt x="1470005" y="3237012"/>
                  <a:pt x="1296681" y="3248025"/>
                </a:cubicBezTo>
                <a:cubicBezTo>
                  <a:pt x="1123357" y="3259038"/>
                  <a:pt x="797077" y="3199069"/>
                  <a:pt x="625186" y="3248025"/>
                </a:cubicBezTo>
                <a:cubicBezTo>
                  <a:pt x="453295" y="3296981"/>
                  <a:pt x="150257" y="3195043"/>
                  <a:pt x="0" y="3248025"/>
                </a:cubicBezTo>
                <a:cubicBezTo>
                  <a:pt x="-28294" y="3083908"/>
                  <a:pt x="17541" y="2885149"/>
                  <a:pt x="0" y="2706688"/>
                </a:cubicBezTo>
                <a:cubicBezTo>
                  <a:pt x="-17541" y="2528227"/>
                  <a:pt x="16120" y="2375891"/>
                  <a:pt x="0" y="2230311"/>
                </a:cubicBezTo>
                <a:cubicBezTo>
                  <a:pt x="-16120" y="2084731"/>
                  <a:pt x="10377" y="1823281"/>
                  <a:pt x="0" y="1721453"/>
                </a:cubicBezTo>
                <a:cubicBezTo>
                  <a:pt x="-10377" y="1619625"/>
                  <a:pt x="6309" y="1391837"/>
                  <a:pt x="0" y="1245076"/>
                </a:cubicBezTo>
                <a:cubicBezTo>
                  <a:pt x="-6309" y="1098315"/>
                  <a:pt x="43344" y="903280"/>
                  <a:pt x="0" y="638778"/>
                </a:cubicBezTo>
                <a:cubicBezTo>
                  <a:pt x="-43344" y="374276"/>
                  <a:pt x="53754" y="14604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47863092"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82B65E8E-3FDD-49E8-98CB-375B80718DAA}"/>
              </a:ext>
            </a:extLst>
          </p:cNvPr>
          <p:cNvSpPr/>
          <p:nvPr/>
        </p:nvSpPr>
        <p:spPr>
          <a:xfrm>
            <a:off x="5620871" y="1351429"/>
            <a:ext cx="3025588" cy="98374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/>
              <a:t>Ohjautuminen </a:t>
            </a:r>
            <a:r>
              <a:rPr lang="fi-FI" sz="1200" err="1"/>
              <a:t>Mediatrin</a:t>
            </a:r>
            <a:r>
              <a:rPr lang="fi-FI" sz="1200"/>
              <a:t> työviestillä, puhelimitse, </a:t>
            </a:r>
            <a:r>
              <a:rPr lang="fi-FI" sz="1200" err="1"/>
              <a:t>Teams</a:t>
            </a:r>
            <a:r>
              <a:rPr lang="fi-FI" sz="1200"/>
              <a:t>-viestillä, tiimihuoneessa. 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483F58D0-AF86-4543-A409-B63EBCA613A7}"/>
              </a:ext>
            </a:extLst>
          </p:cNvPr>
          <p:cNvSpPr/>
          <p:nvPr/>
        </p:nvSpPr>
        <p:spPr>
          <a:xfrm>
            <a:off x="5620871" y="2528047"/>
            <a:ext cx="3025588" cy="72614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/>
              <a:t>Tärkeimmät työmuodot lyhyet ohjaukset, kotikäynnit, työparityö, verkostotyö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B767827-319E-4E13-BF1C-476ED5F508CD}"/>
              </a:ext>
            </a:extLst>
          </p:cNvPr>
          <p:cNvSpPr/>
          <p:nvPr/>
        </p:nvSpPr>
        <p:spPr>
          <a:xfrm>
            <a:off x="5620871" y="3570195"/>
            <a:ext cx="3025588" cy="41685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/>
              <a:t>Ei pitkiä asiakkuuksia, </a:t>
            </a:r>
            <a:r>
              <a:rPr lang="fi-FI" sz="1200" err="1"/>
              <a:t>max</a:t>
            </a:r>
            <a:r>
              <a:rPr lang="fi-FI" sz="1200"/>
              <a:t> 1-3 käyntiä</a:t>
            </a:r>
          </a:p>
        </p:txBody>
      </p:sp>
    </p:spTree>
    <p:extLst>
      <p:ext uri="{BB962C8B-B14F-4D97-AF65-F5344CB8AC3E}">
        <p14:creationId xmlns:p14="http://schemas.microsoft.com/office/powerpoint/2010/main" val="172378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5FB3F-4035-4146-8FCF-B90A682D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Havaintoja: onko jalkautuvalle sosiaaliohjaukselle tarvetta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338B10-F4D6-46B5-9997-C42FF4CE26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Vastaanotto terveysasemien henkilökunnalta oli lämmin</a:t>
            </a:r>
          </a:p>
          <a:p>
            <a:pPr lvl="1"/>
            <a:r>
              <a:rPr lang="fi-FI" dirty="0"/>
              <a:t>Asiakasvirta käynnistyi heti</a:t>
            </a:r>
          </a:p>
          <a:p>
            <a:pPr lvl="1"/>
            <a:r>
              <a:rPr lang="fi-FI" dirty="0"/>
              <a:t>Ohjaukset ja konsultaatiot olivat aiheellisia</a:t>
            </a:r>
          </a:p>
          <a:p>
            <a:r>
              <a:rPr lang="fi-FI" dirty="0"/>
              <a:t>Myös asiakkaat ottivat palvelun hyvin vastaan</a:t>
            </a:r>
          </a:p>
          <a:p>
            <a:pPr lvl="1"/>
            <a:r>
              <a:rPr lang="fi-FI" dirty="0"/>
              <a:t>Suurin osa asioista oli mahdollista ratkaista saman tien tai </a:t>
            </a:r>
            <a:r>
              <a:rPr lang="fi-FI" dirty="0" err="1"/>
              <a:t>max</a:t>
            </a:r>
            <a:r>
              <a:rPr lang="fi-FI" dirty="0"/>
              <a:t> 1-3 käynnillä, ei juurikaan tarvetta ohjata muihin palveluihin</a:t>
            </a:r>
          </a:p>
          <a:p>
            <a:r>
              <a:rPr lang="fi-FI" dirty="0"/>
              <a:t>Oivallukset puolin ja toisin toisen ammattilaisen tehtävänkuvasta</a:t>
            </a:r>
          </a:p>
          <a:p>
            <a:r>
              <a:rPr lang="fi-FI" dirty="0"/>
              <a:t>Asemien väliset erot olivat suuria erityisesti keskisen alueen ja reuna-alueiden asemien välillä (mitä pienempi paikkakunta, sitä suurempi tarve)</a:t>
            </a:r>
          </a:p>
          <a:p>
            <a:r>
              <a:rPr lang="fi-FI" dirty="0"/>
              <a:t>Läsnäolon merkitys asemalla/tiimihuoneessa etenkin aluksi suuri!</a:t>
            </a:r>
          </a:p>
          <a:p>
            <a:r>
              <a:rPr lang="fi-FI" dirty="0"/>
              <a:t>Mahdollisuus tehdä kotikäyntejä oli tärkeä</a:t>
            </a:r>
          </a:p>
        </p:txBody>
      </p:sp>
    </p:spTree>
    <p:extLst>
      <p:ext uri="{BB962C8B-B14F-4D97-AF65-F5344CB8AC3E}">
        <p14:creationId xmlns:p14="http://schemas.microsoft.com/office/powerpoint/2010/main" val="362778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0C12D-E34D-418C-AD8D-F6F5644F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Havaintoja: millaisia asioita pilotissa nousi esiin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B33587-2F64-4DB2-A26F-7716B9DF68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Taloudelliset pulmat ja sairauden hoito suhteessa talouden- ja elämänhallinnan haasteisiin</a:t>
            </a:r>
          </a:p>
          <a:p>
            <a:r>
              <a:rPr lang="fi-FI" dirty="0"/>
              <a:t>Lausuntoasiat</a:t>
            </a:r>
          </a:p>
          <a:p>
            <a:r>
              <a:rPr lang="fi-FI" dirty="0"/>
              <a:t>Epäselvän terveydellisen tilanteen ja/tai diagnoosin puuttumisen vaikutus muiden palveluiden/etuuksien saamiseen</a:t>
            </a:r>
          </a:p>
          <a:p>
            <a:r>
              <a:rPr lang="fi-FI" dirty="0"/>
              <a:t>Etuuksien hakemisen ja digitaalisen asioinnin vaikeudet tulppana asioiden etenemiselle</a:t>
            </a:r>
          </a:p>
          <a:p>
            <a:r>
              <a:rPr lang="fi-FI" dirty="0"/>
              <a:t>Hajanaisessa palvelujärjestelmässä navigoimisen vaikeus</a:t>
            </a:r>
          </a:p>
          <a:p>
            <a:r>
              <a:rPr lang="fi-FI" dirty="0"/>
              <a:t>Kotona pärjääminen</a:t>
            </a:r>
          </a:p>
          <a:p>
            <a:r>
              <a:rPr lang="fi-FI" dirty="0"/>
              <a:t>Yksinäisyys niin ikäihmisten kuin nuortenkin osalta</a:t>
            </a:r>
          </a:p>
          <a:p>
            <a:r>
              <a:rPr lang="fi-FI" dirty="0"/>
              <a:t>Ikäihmisten asiat ylipäätään</a:t>
            </a:r>
          </a:p>
          <a:p>
            <a:r>
              <a:rPr lang="fi-FI" dirty="0"/>
              <a:t>Ihmisillä oli tarve tulla kuulluksi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95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53557-DD19-4BAD-8346-1345D772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28" y="-101349"/>
            <a:ext cx="8164482" cy="983746"/>
          </a:xfrm>
        </p:spPr>
        <p:txBody>
          <a:bodyPr/>
          <a:lstStyle/>
          <a:p>
            <a:r>
              <a:rPr lang="fi-FI" dirty="0"/>
              <a:t>Muita konkreettisia kokeiluja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6B839-2BC8-46F0-8C01-C1703193A6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28" y="1295401"/>
            <a:ext cx="2874722" cy="3457575"/>
          </a:xfrm>
        </p:spPr>
        <p:txBody>
          <a:bodyPr>
            <a:normAutofit/>
          </a:bodyPr>
          <a:lstStyle/>
          <a:p>
            <a:r>
              <a:rPr lang="fi-FI" sz="1200" dirty="0">
                <a:latin typeface="+mj-lt"/>
              </a:rPr>
              <a:t>Hyvinvointipiste Kiteellä: digituki +sosionomi + järjestöt</a:t>
            </a:r>
          </a:p>
          <a:p>
            <a:pPr marL="0" indent="0">
              <a:buNone/>
            </a:pPr>
            <a:endParaRPr lang="fi-FI" sz="1200" dirty="0">
              <a:latin typeface="+mj-lt"/>
            </a:endParaRPr>
          </a:p>
          <a:p>
            <a:r>
              <a:rPr lang="fi-FI" sz="1200" dirty="0" err="1">
                <a:latin typeface="+mj-lt"/>
              </a:rPr>
              <a:t>Miepä</a:t>
            </a:r>
            <a:r>
              <a:rPr lang="fi-FI" sz="1200" dirty="0">
                <a:latin typeface="+mj-lt"/>
              </a:rPr>
              <a:t>-työparimalli Rantakylässä (esim. epäselvä unettomuus)</a:t>
            </a:r>
          </a:p>
          <a:p>
            <a:pPr marL="0" indent="0">
              <a:buNone/>
            </a:pPr>
            <a:endParaRPr lang="fi-FI" sz="1200" dirty="0">
              <a:latin typeface="+mj-lt"/>
            </a:endParaRPr>
          </a:p>
          <a:p>
            <a:r>
              <a:rPr lang="fi-FI" sz="1200" dirty="0">
                <a:latin typeface="+mj-lt"/>
              </a:rPr>
              <a:t>Yhteistyö lausuntoasioissa (esim. C-lausunto toimintakykyosio)</a:t>
            </a:r>
          </a:p>
          <a:p>
            <a:pPr marL="0" indent="0">
              <a:buNone/>
            </a:pPr>
            <a:endParaRPr lang="fi-FI" sz="1200" dirty="0">
              <a:latin typeface="+mj-lt"/>
            </a:endParaRPr>
          </a:p>
          <a:p>
            <a:r>
              <a:rPr lang="fi-FI" sz="1200" dirty="0">
                <a:latin typeface="+mj-lt"/>
              </a:rPr>
              <a:t>Työohje ”MYK-kyytien” lausuntoasioista</a:t>
            </a:r>
          </a:p>
          <a:p>
            <a:pPr marL="0" indent="0">
              <a:buNone/>
            </a:pPr>
            <a:endParaRPr lang="fi-FI" sz="1200" dirty="0">
              <a:latin typeface="+mj-lt"/>
            </a:endParaRPr>
          </a:p>
          <a:p>
            <a:r>
              <a:rPr lang="fi-FI" sz="1200" dirty="0">
                <a:effectLst/>
                <a:latin typeface="+mj-lt"/>
              </a:rPr>
              <a:t>Minikoulutukset sosiaalihuollon kysymyksistä terveydenhuollon henkilökunnalle</a:t>
            </a:r>
            <a:endParaRPr lang="fi-FI" sz="1200" dirty="0">
              <a:latin typeface="+mj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74A35AB-44AF-4BA8-BBD4-A4E8418A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198" y="1295401"/>
            <a:ext cx="4831705" cy="279554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3776A2D-ECF2-49B8-8E7A-1FA650B46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54" y="1566862"/>
            <a:ext cx="910656" cy="6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2910"/>
      </p:ext>
    </p:extLst>
  </p:cSld>
  <p:clrMapOvr>
    <a:masterClrMapping/>
  </p:clrMapOvr>
</p:sld>
</file>

<file path=ppt/theme/theme1.xml><?xml version="1.0" encoding="utf-8"?>
<a:theme xmlns:a="http://schemas.openxmlformats.org/drawingml/2006/main" name="SiunSote_esityspohja_test2">
  <a:themeElements>
    <a:clrScheme name="siun_sote">
      <a:dk1>
        <a:sysClr val="windowText" lastClr="000000"/>
      </a:dk1>
      <a:lt1>
        <a:sysClr val="window" lastClr="FFFFFF"/>
      </a:lt1>
      <a:dk2>
        <a:srgbClr val="042E5E"/>
      </a:dk2>
      <a:lt2>
        <a:srgbClr val="F1EEE1"/>
      </a:lt2>
      <a:accent1>
        <a:srgbClr val="00B0BD"/>
      </a:accent1>
      <a:accent2>
        <a:srgbClr val="DD4814"/>
      </a:accent2>
      <a:accent3>
        <a:srgbClr val="84CF06"/>
      </a:accent3>
      <a:accent4>
        <a:srgbClr val="8064A2"/>
      </a:accent4>
      <a:accent5>
        <a:srgbClr val="44C0A6"/>
      </a:accent5>
      <a:accent6>
        <a:srgbClr val="F0AB00"/>
      </a:accent6>
      <a:hlink>
        <a:srgbClr val="00B0CA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unSote_esityspohja [Vain luku]" id="{237CD6CF-0B5B-4777-8E23-F08F45B115DE}" vid="{1E239064-288F-427C-A420-E7814ADA64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DED4D55285FA49902A23C6A9015BD4" ma:contentTypeVersion="5" ma:contentTypeDescription="Luo uusi asiakirja." ma:contentTypeScope="" ma:versionID="84f57943f44a4a1802ba0269bcf08229">
  <xsd:schema xmlns:xsd="http://www.w3.org/2001/XMLSchema" xmlns:xs="http://www.w3.org/2001/XMLSchema" xmlns:p="http://schemas.microsoft.com/office/2006/metadata/properties" xmlns:ns2="64542cb1-b6ff-4577-9fb5-d805e5573a85" targetNamespace="http://schemas.microsoft.com/office/2006/metadata/properties" ma:root="true" ma:fieldsID="ce4deb4e636f35faaa9b58d82a24132c" ns2:_="">
    <xsd:import namespace="64542cb1-b6ff-4577-9fb5-d805e5573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42cb1-b6ff-4577-9fb5-d805e5573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9A0E1-4049-4DD4-A840-C9F9C61E3268}">
  <ds:schemaRefs>
    <ds:schemaRef ds:uri="4781c7a4-fcc6-4743-b0d6-c81b13361d39"/>
    <ds:schemaRef ds:uri="527005bd-b558-482d-b79a-68e1b414eaf8"/>
    <ds:schemaRef ds:uri="89b7eff9-423c-4a2f-bf0a-d6369968e1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46D819-E8C5-45F9-AA40-9EBA79B5E1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AE245-22A5-412C-A609-D4744709F7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711</Words>
  <Application>Microsoft Office PowerPoint</Application>
  <PresentationFormat>Näytössä katseltava esitys (16:9)</PresentationFormat>
  <Paragraphs>86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myriad-pro</vt:lpstr>
      <vt:lpstr>Wingdings</vt:lpstr>
      <vt:lpstr>SiunSote_esityspohja_test2</vt:lpstr>
      <vt:lpstr>PowerPoint-esitys</vt:lpstr>
      <vt:lpstr>Kehittäjäsosionomit</vt:lpstr>
      <vt:lpstr>Kokeilun tausta</vt:lpstr>
      <vt:lpstr>PowerPoint-esitys</vt:lpstr>
      <vt:lpstr>Jalkautuminen 1/2</vt:lpstr>
      <vt:lpstr>Jalkautuminen 2/2</vt:lpstr>
      <vt:lpstr>Havaintoja: onko jalkautuvalle sosiaaliohjaukselle tarvetta</vt:lpstr>
      <vt:lpstr>Havaintoja: millaisia asioita pilotissa nousi esiin</vt:lpstr>
      <vt:lpstr>Muita konkreettisia kokeiluja</vt:lpstr>
      <vt:lpstr>Tilasto poimintoja</vt:lpstr>
      <vt:lpstr>PowerPoint-esitys</vt:lpstr>
      <vt:lpstr>Terveydenhuollon ammattilaisten kokemuksia</vt:lpstr>
      <vt:lpstr>Tulevaisuus</vt:lpstr>
      <vt:lpstr>Kehittäjäsosionomit/Tulsote- hanke 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Ppt-esityspohja</dc:title>
  <dc:creator>Patrik</dc:creator>
  <cp:lastModifiedBy>Piiroinen Mira</cp:lastModifiedBy>
  <cp:revision>13</cp:revision>
  <dcterms:created xsi:type="dcterms:W3CDTF">2016-08-26T09:40:02Z</dcterms:created>
  <dcterms:modified xsi:type="dcterms:W3CDTF">2023-09-26T08:40:25Z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0x0101005FDED4D55285FA49902A23C6A9015BD4</vt:lpwstr>
  </property>
  <property fmtid="{D5CDD505-2E9C-101B-9397-08002B2CF9AE}" pid="3" name="MediaServiceImageTags">
    <vt:lpwstr/>
  </property>
</Properties>
</file>