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7" r:id="rId5"/>
    <p:sldId id="259" r:id="rId6"/>
    <p:sldId id="258" r:id="rId7"/>
    <p:sldId id="268" r:id="rId8"/>
    <p:sldId id="260" r:id="rId9"/>
    <p:sldId id="41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FA5CFD-1261-445A-AAE4-06BEB65967DC}" v="7" dt="2023-04-17T15:21:37.3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BB7AAD13-36D4-A14C-BC3B-767AD244B2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86DE181-D7B4-0D4E-B475-5655DFCC0D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981BB-2D9D-5240-80E0-16E9541A94FB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DC62E34-94AD-544C-9B9E-31187494877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7DF4E5B-35DE-C547-BE40-2037E1FB070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0D8E1-A8B5-6F4D-A761-EBADBAD0CE9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4305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F2D1F-AB84-B046-9159-93DC457FF077}" type="datetimeFigureOut">
              <a:rPr lang="fi-FI" smtClean="0"/>
              <a:t>24.4.2023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5723B-EECA-B145-B87C-835C7702B3C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846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5490C48F-7698-C74D-9493-834E74EE47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697"/>
            <a:ext cx="64008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130" y="1122364"/>
            <a:ext cx="6228521" cy="2306637"/>
          </a:xfrm>
        </p:spPr>
        <p:txBody>
          <a:bodyPr anchor="b">
            <a:normAutofit/>
          </a:bodyPr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130" y="3602039"/>
            <a:ext cx="6228521" cy="125819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93CD723-DA8D-4D64-9AE4-A8056A64A6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4192194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E8F630B9-4351-204A-8B7B-DC6468C603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5791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78130" y="1122364"/>
            <a:ext cx="6228521" cy="2306637"/>
          </a:xfrm>
        </p:spPr>
        <p:txBody>
          <a:bodyPr anchor="b">
            <a:normAutofit/>
          </a:bodyPr>
          <a:lstStyle>
            <a:lvl1pPr algn="r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78130" y="3602039"/>
            <a:ext cx="6228521" cy="1258197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5B568C4-31AB-4B43-B20F-03E41A8BD66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122248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DDED14BD-39AD-4545-AA88-38F8CF26FD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89700" y="0"/>
            <a:ext cx="57023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92" y="1122364"/>
            <a:ext cx="5923721" cy="2306637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7692" y="3602038"/>
            <a:ext cx="5923720" cy="131783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F3F73A9-7C5B-4947-934D-FC0B66C8B0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1993588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654326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654326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DA86D18-0533-D746-BDB3-EAB08CFF6C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9400" y="0"/>
            <a:ext cx="5562600" cy="68580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506D714-25FC-482E-B04C-8C5DD3B6B7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2393703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94FC3B78-FECB-C04B-9103-9B3F94369A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5735"/>
          <a:stretch/>
        </p:blipFill>
        <p:spPr>
          <a:xfrm>
            <a:off x="6922516" y="0"/>
            <a:ext cx="515975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847" y="908052"/>
            <a:ext cx="6360381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847" y="2450306"/>
            <a:ext cx="636038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1B8BFA0F-3E2E-4A03-98AB-34AAA85DC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192800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CE3EE5EA-B4A4-4E4A-82D2-93BAB23DD1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43596" y="4130190"/>
            <a:ext cx="3492500" cy="2374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1" y="908052"/>
            <a:ext cx="9233452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9233451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69F0EB4-50DF-449F-A36A-E55DF5094D9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3412757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11131296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592" y="2450306"/>
            <a:ext cx="11131296" cy="326945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6299D79-E6AD-4E11-9E15-7C044D00EF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126867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544" y="908052"/>
            <a:ext cx="11088624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2544" y="2372277"/>
            <a:ext cx="5181600" cy="34421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372277"/>
            <a:ext cx="5477256" cy="34421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80DC9B-00C1-4E60-802F-CBB12C4790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109127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576264"/>
            <a:ext cx="11109960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3455989"/>
            <a:ext cx="1110996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FEBA199D-B31C-4A6E-BC16-55232AC2813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4020681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5592" y="908052"/>
            <a:ext cx="111312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5592" y="2450306"/>
            <a:ext cx="11131296" cy="32694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D1277FA-4D87-A04D-B880-FBE2B18E1F5C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6007100"/>
            <a:ext cx="12192000" cy="850900"/>
          </a:xfrm>
          <a:prstGeom prst="rect">
            <a:avLst/>
          </a:prstGeom>
        </p:spPr>
      </p:pic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07ABC25-EF33-4C2C-AEE9-BF6E483B0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2998766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  <p:sldLayoutId id="2147483662" r:id="rId4"/>
    <p:sldLayoutId id="2147483673" r:id="rId5"/>
    <p:sldLayoutId id="2147483674" r:id="rId6"/>
    <p:sldLayoutId id="2147483672" r:id="rId7"/>
    <p:sldLayoutId id="2147483664" r:id="rId8"/>
    <p:sldLayoutId id="2147483663" r:id="rId9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julkaisut.valtioneuvosto.fi/bitstream/handle/10024/164386/STM_2022_19_rap.pdf?sequence=1&amp;isAllowed=y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julkaisut.valtioneuvosto.fi/bitstream/handle/10024/164706/VN_2023_15.pdf?sequence=1&amp;isAllowed=y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entia.fi/uutiset/joka-aamu-toihin-tullessa-pitaa-rakentaa-henkilostopalapeli-uudelleen-tyotehtavien-maara-henkilostopula-ja-johtamisen-puutteet-kuormittavat-varhaiskasvatuksen-henkilostoa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talentia.lukusali.fi/#/reader/3c282abe-b694-11ed-8b29-00155d64030a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E1D898C-E5CE-747A-C953-0B8EFD50C6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Kommenttipuheenvuoro 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242FDC3-576A-EDE3-715F-AD7C497F5E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Sosiaalialan AMK-koulutuksen verkostopäivät 20.4.2023                                                                 Turku 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207DEBA-1DC8-F77B-A72B-FB6C9FFBE9C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36820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029C000A-20EC-E1C7-9732-C4AC03417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Sosiaalialan osaamisen varmistaminen mielenterveys- ja päihdepalveluissa 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943A36A-BEE7-9457-5D4B-BB9572D89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847" y="2108718"/>
            <a:ext cx="6360381" cy="4018384"/>
          </a:xfrm>
        </p:spPr>
        <p:txBody>
          <a:bodyPr>
            <a:noAutofit/>
          </a:bodyPr>
          <a:lstStyle/>
          <a:p>
            <a:r>
              <a:rPr lang="fi-FI" sz="1500" dirty="0"/>
              <a:t>Palveluketjut kuntoon: painopiste varhaiseen tukeen ja perustason palvelujen vahvistaminen</a:t>
            </a:r>
          </a:p>
          <a:p>
            <a:r>
              <a:rPr lang="fi-FI" sz="1500" dirty="0"/>
              <a:t>Sosiaalialan korkeakoulutettujen osaaminen käyttöön</a:t>
            </a:r>
          </a:p>
          <a:p>
            <a:pPr lvl="1"/>
            <a:r>
              <a:rPr lang="fi-FI" sz="1500" dirty="0"/>
              <a:t>Lyhyitä psykososiaalisia interventioita tulee olla riittävästi ja niitä toteuttamaan tarvitaan osaava henkilöstö. Sosionomien ja sosiaalityöntekijöiden osaaminen hyödynnettävä. </a:t>
            </a:r>
          </a:p>
          <a:p>
            <a:pPr lvl="2"/>
            <a:r>
              <a:rPr lang="fi-FI" sz="1500" dirty="0"/>
              <a:t>SOTEKO: Korkeakoulut arvioivat, onko perustutkintokoulutuksen tuottama osaaminen riittävää ja mahdollisuudet muuttaa sosionomi- ja sosiaalityöntekijäkoulutuksen opetussuunnitelmia.  </a:t>
            </a:r>
          </a:p>
          <a:p>
            <a:pPr lvl="3"/>
            <a:r>
              <a:rPr lang="fi-FI" sz="1500" dirty="0"/>
              <a:t>Harjoittelut, TKKI, muu työelämäyhteistyö</a:t>
            </a:r>
          </a:p>
          <a:p>
            <a:pPr lvl="3"/>
            <a:r>
              <a:rPr lang="fi-FI" sz="1500" dirty="0"/>
              <a:t>Osaamisen tunnistaminen ja tunnustaminen työelämässä  </a:t>
            </a:r>
          </a:p>
          <a:p>
            <a:pPr lvl="2"/>
            <a:r>
              <a:rPr lang="fi-FI" sz="1500" dirty="0"/>
              <a:t>Jatkuva oppiminen </a:t>
            </a:r>
          </a:p>
          <a:p>
            <a:pPr lvl="1"/>
            <a:r>
              <a:rPr lang="fi-FI" sz="1500" dirty="0"/>
              <a:t>Psykoterapia: psykoterapeutin koulutusta ei pidä jatkossakaan rajata vain laillistettuihin terveydenhuollon ammattihenkilöihin, vaan väylän on oltava auki myös laillistetuille sosiaalihuollon ammattihenkilöille. </a:t>
            </a:r>
          </a:p>
          <a:p>
            <a:pPr marL="914400" lvl="2" indent="0" fontAlgn="base">
              <a:buNone/>
            </a:pPr>
            <a:r>
              <a:rPr lang="fi-FI" sz="15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Psykoterapiakoulutuksen nykytila ja </a:t>
            </a:r>
            <a:r>
              <a:rPr lang="fi-FI" sz="1500" b="0" i="0" u="sng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2"/>
              </a:rPr>
              <a:t>haasteet_Selvitystyö_STM</a:t>
            </a:r>
            <a:r>
              <a:rPr lang="fi-FI" sz="15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  </a:t>
            </a:r>
          </a:p>
          <a:p>
            <a:pPr marL="0" indent="0" algn="l" rtl="0" fontAlgn="base">
              <a:buNone/>
            </a:pPr>
            <a:endParaRPr lang="fi-FI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lvl="1"/>
            <a:endParaRPr lang="fi-FI" sz="1600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003B74B-73A1-7205-34EC-A46A29EF7E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17440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9E108097-8C55-6D9E-580E-D07A89A58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Sosiaalialan koulutuspolkujen sujuvoittaminen </a:t>
            </a:r>
            <a:br>
              <a:rPr lang="fi-FI" dirty="0"/>
            </a:br>
            <a:br>
              <a:rPr lang="fi-FI" dirty="0"/>
            </a:br>
            <a:r>
              <a:rPr lang="fi-FI" sz="3100" dirty="0" err="1">
                <a:hlinkClick r:id="rId2"/>
              </a:rPr>
              <a:t>SOTEKOn</a:t>
            </a:r>
            <a:r>
              <a:rPr lang="fi-FI" sz="3100" dirty="0">
                <a:hlinkClick r:id="rId2"/>
              </a:rPr>
              <a:t> loppuraportti</a:t>
            </a:r>
            <a:br>
              <a:rPr lang="fi-FI" sz="3100" dirty="0"/>
            </a:br>
            <a:endParaRPr lang="fi-FI" sz="3100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E85059E4-4CEB-41DB-6A6E-7E8D5B371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2544" y="2372276"/>
            <a:ext cx="5181600" cy="3779707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AutoNum type="arabicPeriod"/>
            </a:pPr>
            <a:r>
              <a:rPr lang="fi-FI" sz="5600" dirty="0"/>
              <a:t>Yliopistot valitsevat sosiaalityön pääaineessa soveltuvan alemman korkeakoulututkinnon suorittaneet suoraan maisterin tutkintoon. </a:t>
            </a:r>
          </a:p>
          <a:p>
            <a:pPr marL="514350" indent="-514350">
              <a:buAutoNum type="arabicPeriod"/>
            </a:pPr>
            <a:r>
              <a:rPr lang="fi-FI" sz="5600" dirty="0"/>
              <a:t>Yliopistot yhtenäistävät AHOT-menettelynsä ja täydentävien opintojen vaatimuksensa </a:t>
            </a:r>
            <a:r>
              <a:rPr lang="fi-FI" sz="5600" dirty="0" err="1"/>
              <a:t>Sosnetissa</a:t>
            </a:r>
            <a:r>
              <a:rPr lang="fi-FI" sz="5600" dirty="0"/>
              <a:t> tehdyn työn pohjalta. Tavoitteena on, että yliopistot aloittavat valmistelun mallista, jossa pelkkään maisterin tutkintoon valittavilta täydentäviä opintoja edellytetään enintään 60 opintopistettä, kuitenkin niin, että sosiaalityön säädetyt kelpoisuusvaatimukset täyttyvät. </a:t>
            </a:r>
          </a:p>
          <a:p>
            <a:pPr marL="514350" indent="-514350">
              <a:buAutoNum type="arabicPeriod"/>
            </a:pPr>
            <a:r>
              <a:rPr lang="fi-FI" sz="5600" dirty="0"/>
              <a:t>Yliopistot arvioivat mahdollisuudet lisätä ensikertalaisuuskiintiöitä ja koulutustarjontaa, joka johtaa sekä alempaan että ylempään korkeakoulututkintoon, jotta nuorten toisen asteen koulutuksen suorittaneiden koulutuspolut sosiaalityön kelpoisuuteen johtavaan koulutukseen nopeutuisivat.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fi-FI" sz="5600" dirty="0"/>
              <a:t>Yliopistot jatkavat sosiaalityön opintokokonaisuuksien (perusopinnot ja osia aineopinnoista) tarjoamista avoimina yliopisto-opintoina, jotta soveltuvan korkeakoulututkinnon suorittaneet voivat työn ohessa opiskellen suorittaa maisterin tutkintoon vaadittavat täydentävät opinnot. </a:t>
            </a:r>
          </a:p>
          <a:p>
            <a:pPr marL="0" indent="0">
              <a:buNone/>
            </a:pPr>
            <a:endParaRPr lang="fi-FI" sz="3400" dirty="0"/>
          </a:p>
          <a:p>
            <a:endParaRPr lang="fi-FI" dirty="0"/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C1744662-EA69-5339-5000-1078BB1740B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fi-FI" sz="5600" dirty="0"/>
              <a:t>Yliopistot tarjoavat erillisinä opintoina mahdollisuuksia suorittaa sosiaalityön pääaineopinnot (perus-, aine- ja syventävät opinnot) niille sosiaalityön kelpoisuuden haluaville, joilla on jo suoritettu soveltuva ylempi korkeakoulututkinto.  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fi-FI" sz="5600" dirty="0"/>
              <a:t>STM:n johdolla käynnistetään sosiaalialan korkeakoulutettujen ammattilaisten tulevaisuuden osaamistarpeiden ja työnjakojen kehittämisen tarkastelu yhteistyössä hyvinvointialueiden, korkeakoulujen ja keskeisten sidosryhmien kanssa suhteessa tulevaisuuden osaamistarpeisiin.                                                                AMK:t ja yliopistot toteuttavat yhdessä opetussuunnitelmien tarkastelun ja kehittämistyön siten, että koulutukset vastaavat hyvinvointialueiden tulevaisuuden tarpeisiin ja tukevat tehtäväjaon kehittämistä.                                                                                  Tässä yhteydessä tarkastellaan myös </a:t>
            </a:r>
            <a:r>
              <a:rPr lang="fi-FI" sz="5600" dirty="0" err="1"/>
              <a:t>ops:ien</a:t>
            </a:r>
            <a:r>
              <a:rPr lang="fi-FI" sz="5600" dirty="0"/>
              <a:t> yhteisiä kompetenssivaatimuksia ja opetusyhteistyötä.                                     Työssä hyödynnetään osaamisen ennakointifoorumia ja sosiaalihuollon ammattihenkilöiden neuvottelukuntaa.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0474C8E1-92B4-9D39-8D88-57B1715A6D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158449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78E347-45E4-C150-9BB5-3EAEBD0C9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600" dirty="0"/>
              <a:t>Uusi ammattihenkilölakiopas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FC69F4B7-51E0-BE85-12B6-C2600BBFD4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4963" y="309244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2F5D00AF-D557-6B75-C1B7-4CA3BD87C3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674585" y="2371725"/>
            <a:ext cx="2472104" cy="3443288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F84E6C48-B9A0-F2CB-9812-849F6059092A}"/>
              </a:ext>
            </a:extLst>
          </p:cNvPr>
          <p:cNvSpPr txBox="1"/>
          <p:nvPr/>
        </p:nvSpPr>
        <p:spPr>
          <a:xfrm>
            <a:off x="730159" y="2371725"/>
            <a:ext cx="480713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solidFill>
                  <a:schemeClr val="tx1"/>
                </a:solidFill>
              </a:rPr>
              <a:t>Tunne sosiaalihuollon ammattihenkilölaki </a:t>
            </a:r>
          </a:p>
          <a:p>
            <a:r>
              <a:rPr lang="fi-FI" sz="2400" dirty="0">
                <a:solidFill>
                  <a:schemeClr val="tx1"/>
                </a:solidFill>
              </a:rPr>
              <a:t>Opas ammattihenkilöille ja </a:t>
            </a:r>
            <a:r>
              <a:rPr lang="fi-FI" sz="2400" dirty="0"/>
              <a:t>opiskelijoi</a:t>
            </a:r>
            <a:r>
              <a:rPr lang="fi-FI" sz="2400" dirty="0">
                <a:solidFill>
                  <a:schemeClr val="tx1"/>
                </a:solidFill>
              </a:rPr>
              <a:t>lle 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2682730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45846FCE-CCBB-66ED-A8F2-A465FCB60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Sosiaalialan töiden ja työelämän kehittäminen veto- ja pitovoimaisiksi 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91512A3A-8F94-75D1-97C3-F2C487544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592" y="2233614"/>
            <a:ext cx="9233451" cy="4376191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Työnjako ja tehtävänkuvaukset vastaamaan koulutuksilla hankittua osaamista</a:t>
            </a:r>
          </a:p>
          <a:p>
            <a:r>
              <a:rPr lang="fi-FI" dirty="0"/>
              <a:t>Osaamisen kehittäminen </a:t>
            </a:r>
          </a:p>
          <a:p>
            <a:r>
              <a:rPr lang="fi-FI" dirty="0"/>
              <a:t>TKKI-rakenteet ja rahoitus kuntoon</a:t>
            </a:r>
          </a:p>
          <a:p>
            <a:r>
              <a:rPr lang="fi-FI" dirty="0"/>
              <a:t>TKKI-elementtejä osaksi työtä</a:t>
            </a:r>
          </a:p>
          <a:p>
            <a:pPr lvl="1"/>
            <a:r>
              <a:rPr lang="fi-FI" sz="2600" dirty="0"/>
              <a:t>Talentian Hyvä käytäntö 2024 –kilpailu 30.8. – 31.10.23</a:t>
            </a:r>
          </a:p>
          <a:p>
            <a:r>
              <a:rPr lang="fi-FI" dirty="0"/>
              <a:t>Urapolkujen mallintaminen</a:t>
            </a:r>
          </a:p>
          <a:p>
            <a:r>
              <a:rPr lang="fi-FI" dirty="0"/>
              <a:t>Hyvä johtaminen, esihenkilötyö ja ammatillinen johtaminen </a:t>
            </a:r>
          </a:p>
          <a:p>
            <a:r>
              <a:rPr lang="fi-FI" dirty="0"/>
              <a:t>Fyysinen ja psykososiaalinen työturvallisuus </a:t>
            </a:r>
          </a:p>
          <a:p>
            <a:pPr lvl="1"/>
            <a:r>
              <a:rPr lang="fi-FI" sz="2600" dirty="0"/>
              <a:t>Talentian Hyvinvoiva työpaikka 2023 –kilpailu 15.5.23 – 20.8.23</a:t>
            </a:r>
          </a:p>
          <a:p>
            <a:r>
              <a:rPr lang="fi-FI" dirty="0"/>
              <a:t>Omavalvonta ja ilmoitusvelvollisuus </a:t>
            </a:r>
          </a:p>
          <a:p>
            <a:r>
              <a:rPr lang="fi-FI" dirty="0"/>
              <a:t>Palkkaus </a:t>
            </a:r>
          </a:p>
          <a:p>
            <a:r>
              <a:rPr lang="fi-F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Hallitusohjelmatavoitteet </a:t>
            </a:r>
          </a:p>
          <a:p>
            <a:pPr marL="0" indent="0" algn="l" rtl="0" fontAlgn="base">
              <a:buNone/>
            </a:pPr>
            <a:r>
              <a:rPr lang="fi-FI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1CDB190-6BF3-3929-36BE-92F724DEAB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/>
              <a:t>Jaana Manssila</a:t>
            </a:r>
          </a:p>
        </p:txBody>
      </p:sp>
    </p:spTree>
    <p:extLst>
      <p:ext uri="{BB962C8B-B14F-4D97-AF65-F5344CB8AC3E}">
        <p14:creationId xmlns:p14="http://schemas.microsoft.com/office/powerpoint/2010/main" val="25023234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tsikko 14">
            <a:extLst>
              <a:ext uri="{FF2B5EF4-FFF2-40B4-BE49-F238E27FC236}">
                <a16:creationId xmlns:a16="http://schemas.microsoft.com/office/drawing/2014/main" id="{F16A76DC-15E8-D9A0-5E4E-9B092243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Varhaiskasvatus</a:t>
            </a:r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DCD20A79-548A-0520-B78B-C7FBBB1696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33818" y="2573338"/>
            <a:ext cx="2337926" cy="3443288"/>
          </a:xfrm>
        </p:spPr>
      </p:pic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01F9F896-2F15-4165-4071-02C5149B5FE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400" dirty="0">
                <a:hlinkClick r:id="rId3"/>
              </a:rPr>
              <a:t>Talentian selvitys varhaiskasvatuksen työolosuhteista kunnissa</a:t>
            </a:r>
            <a:endParaRPr lang="fi-FI" sz="24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53F940DD-2492-9F29-5927-F11607F0E3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Vahva ammatissa 15.4.2023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A82482C9-E08D-F5EF-C42C-3ADABEF9A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6336" y="3172949"/>
            <a:ext cx="4608528" cy="307835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7A68C7DD-6D4C-91CA-F99E-445577BFB662}"/>
              </a:ext>
            </a:extLst>
          </p:cNvPr>
          <p:cNvSpPr txBox="1"/>
          <p:nvPr/>
        </p:nvSpPr>
        <p:spPr>
          <a:xfrm>
            <a:off x="261256" y="2960914"/>
            <a:ext cx="2882537" cy="1468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>
                <a:hlinkClick r:id="rId5"/>
              </a:rPr>
              <a:t>Sosionomit varhaiskasvatuksessa - opas</a:t>
            </a:r>
            <a:endParaRPr lang="fi-FI" sz="2400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3515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Talentia">
      <a:dk1>
        <a:srgbClr val="000000"/>
      </a:dk1>
      <a:lt1>
        <a:srgbClr val="FFFFFF"/>
      </a:lt1>
      <a:dk2>
        <a:srgbClr val="31B5B9"/>
      </a:dk2>
      <a:lt2>
        <a:srgbClr val="EEECE1"/>
      </a:lt2>
      <a:accent1>
        <a:srgbClr val="885994"/>
      </a:accent1>
      <a:accent2>
        <a:srgbClr val="D21C5A"/>
      </a:accent2>
      <a:accent3>
        <a:srgbClr val="ABB529"/>
      </a:accent3>
      <a:accent4>
        <a:srgbClr val="F3B826"/>
      </a:accent4>
      <a:accent5>
        <a:srgbClr val="B5B5B4"/>
      </a:accent5>
      <a:accent6>
        <a:srgbClr val="898A89"/>
      </a:accent6>
      <a:hlink>
        <a:srgbClr val="D21C5A"/>
      </a:hlink>
      <a:folHlink>
        <a:srgbClr val="8959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lentia_esityspohja" id="{196C60D3-1C78-A141-A4FE-E71D033C96BB}" vid="{53589266-F25E-604C-92C0-E2BB9D7C1D2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24401b2-bd1b-4f40-9dea-05ff388209fc">
      <Terms xmlns="http://schemas.microsoft.com/office/infopath/2007/PartnerControls"/>
    </lcf76f155ced4ddcb4097134ff3c332f>
    <TaxCatchAll xmlns="623a751e-748c-45a1-a215-b0bcb67f4e4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8491899FEE6944B8CBC7663AA3A5154" ma:contentTypeVersion="16" ma:contentTypeDescription="Luo uusi asiakirja." ma:contentTypeScope="" ma:versionID="c9687ce17d5dfa7fc6bb5790b8cbc786">
  <xsd:schema xmlns:xsd="http://www.w3.org/2001/XMLSchema" xmlns:xs="http://www.w3.org/2001/XMLSchema" xmlns:p="http://schemas.microsoft.com/office/2006/metadata/properties" xmlns:ns2="e24401b2-bd1b-4f40-9dea-05ff388209fc" xmlns:ns3="623a751e-748c-45a1-a215-b0bcb67f4e4f" targetNamespace="http://schemas.microsoft.com/office/2006/metadata/properties" ma:root="true" ma:fieldsID="708445c118864c80298bd4187b24ba91" ns2:_="" ns3:_="">
    <xsd:import namespace="e24401b2-bd1b-4f40-9dea-05ff388209fc"/>
    <xsd:import namespace="623a751e-748c-45a1-a215-b0bcb67f4e4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401b2-bd1b-4f40-9dea-05ff388209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7f446e63-7b4b-40d5-97c0-5289182007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3a751e-748c-45a1-a215-b0bcb67f4e4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91aa6ce-429d-41f4-85c6-36623ecb288f}" ma:internalName="TaxCatchAll" ma:showField="CatchAllData" ma:web="623a751e-748c-45a1-a215-b0bcb67f4e4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0C8690-DF6F-4AC6-9108-438E10C0461B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e24401b2-bd1b-4f40-9dea-05ff388209fc"/>
    <ds:schemaRef ds:uri="http://schemas.microsoft.com/office/2006/documentManagement/types"/>
    <ds:schemaRef ds:uri="623a751e-748c-45a1-a215-b0bcb67f4e4f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9F47AB5-372C-4877-9FA9-42F2CBB4A2F4}">
  <ds:schemaRefs>
    <ds:schemaRef ds:uri="623a751e-748c-45a1-a215-b0bcb67f4e4f"/>
    <ds:schemaRef ds:uri="e24401b2-bd1b-4f40-9dea-05ff388209f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DEE1C8F-15C4-40FC-BA7C-E8D5EDC12E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</TotalTime>
  <Words>420</Words>
  <Application>Microsoft Office PowerPoint</Application>
  <PresentationFormat>Widescreen</PresentationFormat>
  <Paragraphs>49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Segoe UI</vt:lpstr>
      <vt:lpstr>Office-teema</vt:lpstr>
      <vt:lpstr>Kommenttipuheenvuoro </vt:lpstr>
      <vt:lpstr>Sosiaalialan osaamisen varmistaminen mielenterveys- ja päihdepalveluissa </vt:lpstr>
      <vt:lpstr> Sosiaalialan koulutuspolkujen sujuvoittaminen   SOTEKOn loppuraportti </vt:lpstr>
      <vt:lpstr>Uusi ammattihenkilölakiopas</vt:lpstr>
      <vt:lpstr>Sosiaalialan töiden ja työelämän kehittäminen veto- ja pitovoimaisiksi </vt:lpstr>
      <vt:lpstr>Varhaiskasvatus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Pia Myllymäki</dc:creator>
  <cp:lastModifiedBy>Rusi Meeri</cp:lastModifiedBy>
  <cp:revision>5</cp:revision>
  <dcterms:created xsi:type="dcterms:W3CDTF">2020-02-18T06:38:23Z</dcterms:created>
  <dcterms:modified xsi:type="dcterms:W3CDTF">2023-04-24T08:43:26Z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0x010100E8491899FEE6944B8CBC7663AA3A5154</vt:lpwstr>
  </property>
  <property fmtid="{D5CDD505-2E9C-101B-9397-08002B2CF9AE}" pid="3" name="MediaServiceImageTags">
    <vt:lpwstr/>
  </property>
</Properties>
</file>