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F8C839E-D5CD-4574-B8CE-DFAB9068BA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F97AF01-1D54-4321-B04D-1492682A8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891" y="1216481"/>
            <a:ext cx="10993549" cy="1475013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chemeClr val="accent2"/>
                </a:solidFill>
              </a:rPr>
              <a:t>SOAMK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5D46C1-77FC-4091-A4E8-F09D07DEF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891" y="2691494"/>
            <a:ext cx="10993546" cy="590321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Suomen ammattikorkeakoulujen sosiaalialan koulutuksen verkosto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F25C9FB-B882-4583-9792-2BDAB55B2BE5}"/>
              </a:ext>
            </a:extLst>
          </p:cNvPr>
          <p:cNvSpPr txBox="1">
            <a:spLocks/>
          </p:cNvSpPr>
          <p:nvPr/>
        </p:nvSpPr>
        <p:spPr>
          <a:xfrm>
            <a:off x="466888" y="3133839"/>
            <a:ext cx="4934798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Kansainvälisen sosiaalityön päivä 21.3.2023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B09CA6EF-5002-4916-BBB4-4F4A81D1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922" y="626160"/>
            <a:ext cx="3657298" cy="8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550E7C-701C-49D8-BB41-45253AF0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SOAMK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427215-D223-429C-8F9A-8D774632A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Verkoston jäsenet: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800" dirty="0"/>
              <a:t>Sosionomi (AMK) koulutusta järjestetään 20 ammattikorkeakoulussa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800" dirty="0"/>
              <a:t>Sosionomi (YAMK) koulutusta järjestetään 20 ammattikorkeakoulussa</a:t>
            </a:r>
          </a:p>
          <a:p>
            <a:endParaRPr lang="fi-FI" sz="2000" dirty="0"/>
          </a:p>
          <a:p>
            <a:r>
              <a:rPr lang="fi-FI" sz="2000" dirty="0"/>
              <a:t>Organisoituminen:</a:t>
            </a:r>
          </a:p>
          <a:p>
            <a:pPr lvl="1"/>
            <a:r>
              <a:rPr lang="fi-FI" sz="1800" dirty="0"/>
              <a:t>Työvaliokunta: valitaan kahdeksi vuodeksi kerrallaan, ja siinä edustettuna puolet ammattikorkeakouluista kerrallaan </a:t>
            </a:r>
          </a:p>
          <a:p>
            <a:pPr lvl="1"/>
            <a:r>
              <a:rPr lang="fi-FI" sz="1800" dirty="0"/>
              <a:t>4 alatyöryhmää</a:t>
            </a:r>
          </a:p>
          <a:p>
            <a:pPr lvl="1"/>
            <a:r>
              <a:rPr lang="fi-FI" sz="1800" dirty="0"/>
              <a:t>tarvittaessa muita kehittämisryhmiä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1C2EEAF-D365-4740-9DED-8A89A19D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75" y="6212586"/>
            <a:ext cx="2124074" cy="5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1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550E7C-701C-49D8-BB41-45253AF0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SOAMK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427215-D223-429C-8F9A-8D774632A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Verkostona edistämme ja tuemme yhteistä toimijuutta ja osaamisen jakamista esim. yhteiset kokoukset, verkostopäivät, seminaarit, alatyöryhmät</a:t>
            </a:r>
          </a:p>
          <a:p>
            <a:r>
              <a:rPr lang="fi-FI" sz="2000" dirty="0"/>
              <a:t>Verkostona edistämme sosiaalialan amk-tutkintojen tunnettuutta, näkyväksi tekemistä ja paikkaa työelämässä </a:t>
            </a:r>
          </a:p>
          <a:p>
            <a:r>
              <a:rPr lang="fi-FI" sz="2000" dirty="0"/>
              <a:t>Sosionomi-tutkintoon valmistuvien osaamista varmistetaan yhteisesti sovituilla kompetensseilla </a:t>
            </a:r>
          </a:p>
          <a:p>
            <a:r>
              <a:rPr lang="fi-FI" sz="2000" dirty="0"/>
              <a:t>Verkostona osallistumme aktiiviseen sosiaalialan tutkimus- ja kehittämistyöhön yhteistyökumppaneiden kanssa</a:t>
            </a:r>
          </a:p>
          <a:p>
            <a:r>
              <a:rPr lang="fi-FI" sz="2000" dirty="0"/>
              <a:t>Verkostona otamme kantaa ja annamme lausuntoja sosiaalialaa, sosionomin koulutusta, osaamista ja tehtäväkenttää koskeviin muutoksiin.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13B207F-2B31-49CB-8C6C-6C18C6018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75" y="6212586"/>
            <a:ext cx="2124074" cy="5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3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EC5B1-9E09-4D70-9607-9CFA4D05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SOAMK: Strategia (2019)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7437D5-D7BB-411D-A0FF-52010A12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28096"/>
            <a:ext cx="11029615" cy="4286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>
                <a:solidFill>
                  <a:schemeClr val="accent2"/>
                </a:solidFill>
              </a:rPr>
              <a:t>VISIO</a:t>
            </a:r>
          </a:p>
          <a:p>
            <a:pPr marL="0" indent="0">
              <a:buNone/>
            </a:pPr>
            <a:r>
              <a:rPr lang="fi-FI" dirty="0"/>
              <a:t>Olemme arvostettu ja tunnustettu sosiaalialan ja sosiaalialan ammattikorkeakoulutuksen kehittäjä ja vaikuttaja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000" dirty="0">
                <a:solidFill>
                  <a:schemeClr val="accent2"/>
                </a:solidFill>
              </a:rPr>
              <a:t>TOIMINTA-AJATUS</a:t>
            </a:r>
          </a:p>
          <a:p>
            <a:pPr marL="0" indent="0">
              <a:buNone/>
            </a:pPr>
            <a:r>
              <a:rPr lang="fi-FI" dirty="0"/>
              <a:t>Luomme edellytyksiä sosiaalialan ammattikorkeakoulutuksen kehittämiselle ja vaikuttavuudelle</a:t>
            </a:r>
          </a:p>
          <a:p>
            <a:pPr marL="0" indent="0">
              <a:buNone/>
            </a:pPr>
            <a:endParaRPr lang="fi-FI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accent2"/>
                </a:solidFill>
              </a:rPr>
              <a:t>STRATEGISET TAVOITTEET</a:t>
            </a:r>
          </a:p>
          <a:p>
            <a:pPr marL="0" indent="0">
              <a:buNone/>
            </a:pPr>
            <a:r>
              <a:rPr lang="fi-FI" dirty="0"/>
              <a:t>Vaikutamme sosiaalialan ammattikorkeakoulutuksen kehittämiseen yhteiskunnallisia muutoksia ennakoiden. Teemme aktiivista tutkimus- ja kehittämistyötä muiden toimijoiden kanssa verkottuen.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CD41B99-1B44-4322-8B8E-BBB982703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75" y="6212586"/>
            <a:ext cx="2124074" cy="5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9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EC5B1-9E09-4D70-9607-9CFA4D05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SOAMK: Strategia (2019)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7437D5-D7BB-411D-A0FF-52010A12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28096"/>
            <a:ext cx="11029615" cy="4286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200" dirty="0">
                <a:solidFill>
                  <a:schemeClr val="accent2"/>
                </a:solidFill>
              </a:rPr>
              <a:t>ARVOT</a:t>
            </a:r>
            <a:endParaRPr lang="fi-FI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i-FI" dirty="0"/>
              <a:t>Avoimuus</a:t>
            </a:r>
          </a:p>
          <a:p>
            <a:pPr marL="0" indent="0">
              <a:buNone/>
            </a:pPr>
            <a:r>
              <a:rPr lang="fi-FI" dirty="0"/>
              <a:t>	Verkoston toimintatapa on avoin ja tasavertainen mahdollistaen tärkeillä yhteistyöfoorumeilla 	vaikuttamisen.  Tämä luo 	ja vahvistaa 	luottamusta verkostoon. </a:t>
            </a:r>
          </a:p>
          <a:p>
            <a:pPr marL="0" indent="0">
              <a:buNone/>
            </a:pPr>
            <a:r>
              <a:rPr lang="fi-FI" dirty="0"/>
              <a:t>Asiantuntijuus </a:t>
            </a:r>
          </a:p>
          <a:p>
            <a:pPr marL="0" indent="0">
              <a:buNone/>
            </a:pPr>
            <a:r>
              <a:rPr lang="fi-FI" dirty="0"/>
              <a:t>	Verkosto tekee näkyväksi ja kehittää sosiaalialan ja sosiaalialan ammattikorkeakoulutuksen asiantuntijuutta 	yhteiskunnassa. </a:t>
            </a:r>
          </a:p>
          <a:p>
            <a:pPr marL="0" indent="0">
              <a:buNone/>
            </a:pPr>
            <a:r>
              <a:rPr lang="fi-FI" dirty="0"/>
              <a:t>Ennakoivuus </a:t>
            </a:r>
          </a:p>
          <a:p>
            <a:pPr marL="0" indent="0">
              <a:buNone/>
            </a:pPr>
            <a:r>
              <a:rPr lang="fi-FI" dirty="0"/>
              <a:t>	Verkosto toimii ennakoivasti ja päämäärätietoisesti huomioiden toimintaympäristössä tapahtuvat muutokset. Se analysoi 	toimintaympäristöään systemaattisesti ja moninäkökulmaisesti. </a:t>
            </a:r>
          </a:p>
          <a:p>
            <a:pPr marL="0" indent="0">
              <a:buNone/>
            </a:pPr>
            <a:r>
              <a:rPr lang="fi-FI" dirty="0"/>
              <a:t>Yhteistyö </a:t>
            </a:r>
          </a:p>
          <a:p>
            <a:pPr marL="0" indent="0">
              <a:buNone/>
            </a:pPr>
            <a:r>
              <a:rPr lang="fi-FI" dirty="0"/>
              <a:t>	Verkosto toimii innovatiivisesti ja päämäärätietoisesti yhdessä kehittyen ja asiantuntijuutta jakaen. Verkoston 	tiedottaminen on tehokasta ja vaikuttavaa. Verkosto ylläpitää ja kehittää aktiivisesti toimintansa ja vaikuttamistyön 	kannalta tärkeitä kumppanuuksia.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8186BA-E107-4698-BD60-D839BC6AA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75" y="6212586"/>
            <a:ext cx="2124074" cy="5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1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EC5B1-9E09-4D70-9607-9CFA4D05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Sosionomi tuottaa hyvinvointia läpi elämänkaaren</a:t>
            </a:r>
            <a:br>
              <a:rPr lang="fi-FI" dirty="0"/>
            </a:br>
            <a:r>
              <a:rPr lang="fi-FI" sz="1800" dirty="0"/>
              <a:t>Ammattikorkeakoulutus sosiaalialan muutoksen edistäjänä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7437D5-D7BB-411D-A0FF-52010A12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9300"/>
            <a:ext cx="11029615" cy="4448175"/>
          </a:xfrm>
        </p:spPr>
        <p:txBody>
          <a:bodyPr>
            <a:normAutofit/>
          </a:bodyPr>
          <a:lstStyle/>
          <a:p>
            <a:r>
              <a:rPr lang="fi-FI" dirty="0"/>
              <a:t>Sosionomien tietoperusta on yhteiskunta- ja kasvatustieteisiin perustuvaa.</a:t>
            </a:r>
          </a:p>
          <a:p>
            <a:r>
              <a:rPr lang="fi-FI" dirty="0"/>
              <a:t>Sosionomeilla (AMK) on laaja-alainen ja moniulotteinen sosiaalialan osaaminen, joka on koulutuksen ainutlaatuinen vahvuus.</a:t>
            </a:r>
          </a:p>
          <a:p>
            <a:r>
              <a:rPr lang="fi-FI" dirty="0"/>
              <a:t>Lisäksi sosionomeilla on syvälle menevää erikoisosaamista liittyen elämänkaaren eri vaiheisiin, asiakasryhmiin sekä työmenetelmiin.</a:t>
            </a:r>
          </a:p>
          <a:p>
            <a:r>
              <a:rPr lang="fi-FI" dirty="0"/>
              <a:t>Varhaiskasvatuksessa sosionomit (AMK) toimivat lasten kasvun ja kehityksen sekä perheiden hyvinvoinnin tukena.</a:t>
            </a:r>
          </a:p>
          <a:p>
            <a:r>
              <a:rPr lang="fi-FI" dirty="0"/>
              <a:t>Innovatiiviset pedagogiset ratkaisut yhdistettynä monipuolisiin työelämäyhteyksiin antavat vahvat valmiudet työelämään ja sen kehittämiseen.</a:t>
            </a:r>
          </a:p>
          <a:p>
            <a:r>
              <a:rPr lang="fi-FI" dirty="0"/>
              <a:t>YAMK-koulutus uudistaa työelämää ja on keskeisessä asemassa palvelujen sekä työelämäkäytäntöjen kehittämisessä.</a:t>
            </a:r>
          </a:p>
          <a:p>
            <a:r>
              <a:rPr lang="fi-FI" dirty="0"/>
              <a:t>Ammattikorkeakoulujen monialainen TKI-toiminta tuottaa sosiaalialaa uudistavaa osaamista.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A3AFC5-7CCA-49A5-9FDE-0BDA33E6D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75" y="6212586"/>
            <a:ext cx="2124074" cy="5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B-ammattikorkeakoulu | LAB.fi">
            <a:extLst>
              <a:ext uri="{FF2B5EF4-FFF2-40B4-BE49-F238E27FC236}">
                <a16:creationId xmlns:a16="http://schemas.microsoft.com/office/drawing/2014/main" id="{102FBADF-9C85-49D9-B4A6-5B38C0B5D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2" y="2196698"/>
            <a:ext cx="1673946" cy="3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relia-ammattikorkeakoulu">
            <a:extLst>
              <a:ext uri="{FF2B5EF4-FFF2-40B4-BE49-F238E27FC236}">
                <a16:creationId xmlns:a16="http://schemas.microsoft.com/office/drawing/2014/main" id="{9207F440-7D4E-4232-B072-C3456A0EB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37" y="3847033"/>
            <a:ext cx="1495487" cy="4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">
            <a:extLst>
              <a:ext uri="{FF2B5EF4-FFF2-40B4-BE49-F238E27FC236}">
                <a16:creationId xmlns:a16="http://schemas.microsoft.com/office/drawing/2014/main" id="{8267D8C5-7D58-44F8-AB1A-0EAF68561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2" y="4529732"/>
            <a:ext cx="662368" cy="7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iedosto:Xamk logo laaja2 mv rgb.png – Wikipedia">
            <a:extLst>
              <a:ext uri="{FF2B5EF4-FFF2-40B4-BE49-F238E27FC236}">
                <a16:creationId xmlns:a16="http://schemas.microsoft.com/office/drawing/2014/main" id="{BBD91A0C-0E57-413B-AEB6-75EF8AA7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531" y="1963222"/>
            <a:ext cx="1070318" cy="6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edialle | Jamk">
            <a:extLst>
              <a:ext uri="{FF2B5EF4-FFF2-40B4-BE49-F238E27FC236}">
                <a16:creationId xmlns:a16="http://schemas.microsoft.com/office/drawing/2014/main" id="{1062EEFE-F1F0-4363-9E8B-AEE91200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71" y="5590787"/>
            <a:ext cx="1962149" cy="7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oronavirus COVID-19 - Hämeen ammattikorkeakoulu">
            <a:extLst>
              <a:ext uri="{FF2B5EF4-FFF2-40B4-BE49-F238E27FC236}">
                <a16:creationId xmlns:a16="http://schemas.microsoft.com/office/drawing/2014/main" id="{C0C0385A-AC18-495D-9431-FAF91484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04" y="4407664"/>
            <a:ext cx="1711449" cy="12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iedosto:Diak logo.svg – Wikipedia">
            <a:extLst>
              <a:ext uri="{FF2B5EF4-FFF2-40B4-BE49-F238E27FC236}">
                <a16:creationId xmlns:a16="http://schemas.microsoft.com/office/drawing/2014/main" id="{73AB9178-BC2F-455C-8E95-58D11351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71" y="3795897"/>
            <a:ext cx="1103975" cy="38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entria-ammattikorkeakoulu uudistaa ilmettään ja verkkosivujaan – Katso  uusi logo täältä">
            <a:extLst>
              <a:ext uri="{FF2B5EF4-FFF2-40B4-BE49-F238E27FC236}">
                <a16:creationId xmlns:a16="http://schemas.microsoft.com/office/drawing/2014/main" id="{30E4C8D1-B6AA-4EE5-A41A-6EC78FD1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39" y="2980717"/>
            <a:ext cx="1198696" cy="3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Tiedosto:Yrkeshögskolan Novia logo.svg – Wikipedia">
            <a:extLst>
              <a:ext uri="{FF2B5EF4-FFF2-40B4-BE49-F238E27FC236}">
                <a16:creationId xmlns:a16="http://schemas.microsoft.com/office/drawing/2014/main" id="{46620994-EF0C-41E7-84AD-4950BD75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70" y="2936981"/>
            <a:ext cx="1172846" cy="40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Arcadas logotyp | Arcada">
            <a:extLst>
              <a:ext uri="{FF2B5EF4-FFF2-40B4-BE49-F238E27FC236}">
                <a16:creationId xmlns:a16="http://schemas.microsoft.com/office/drawing/2014/main" id="{78248A18-3575-4F7B-9357-E884F634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050" y="3671857"/>
            <a:ext cx="1804063" cy="7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VAMK - Osaamisen tärkein kumppani">
            <a:extLst>
              <a:ext uri="{FF2B5EF4-FFF2-40B4-BE49-F238E27FC236}">
                <a16:creationId xmlns:a16="http://schemas.microsoft.com/office/drawing/2014/main" id="{7D1DAAD3-14E7-4052-8C8C-FF5285D3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35" y="4743151"/>
            <a:ext cx="975914" cy="5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Tiedosto:Turun AMK logo.svg – Wikipedia">
            <a:extLst>
              <a:ext uri="{FF2B5EF4-FFF2-40B4-BE49-F238E27FC236}">
                <a16:creationId xmlns:a16="http://schemas.microsoft.com/office/drawing/2014/main" id="{CCF1730F-F051-4D80-9CE8-4BA8C186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91" y="5543422"/>
            <a:ext cx="2106023" cy="58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GAMEN GAMES">
            <a:extLst>
              <a:ext uri="{FF2B5EF4-FFF2-40B4-BE49-F238E27FC236}">
                <a16:creationId xmlns:a16="http://schemas.microsoft.com/office/drawing/2014/main" id="{4B944572-779E-4BDC-B9F7-42F985F5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7" y="1839103"/>
            <a:ext cx="1833562" cy="7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Tiedosto:Seamk logo.svg – Wikipedia">
            <a:extLst>
              <a:ext uri="{FF2B5EF4-FFF2-40B4-BE49-F238E27FC236}">
                <a16:creationId xmlns:a16="http://schemas.microsoft.com/office/drawing/2014/main" id="{8FF96EAD-6B04-4E74-A81C-EB474C47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7" y="3824983"/>
            <a:ext cx="1541366" cy="4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Savonian viestintä - Savonia AMK">
            <a:extLst>
              <a:ext uri="{FF2B5EF4-FFF2-40B4-BE49-F238E27FC236}">
                <a16:creationId xmlns:a16="http://schemas.microsoft.com/office/drawing/2014/main" id="{8B67F29E-1B08-47E9-94C3-5C77B155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4" y="5823568"/>
            <a:ext cx="1310248" cy="5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SAMK Satakunnan ammattikorkeakoulu Medialle">
            <a:extLst>
              <a:ext uri="{FF2B5EF4-FFF2-40B4-BE49-F238E27FC236}">
                <a16:creationId xmlns:a16="http://schemas.microsoft.com/office/drawing/2014/main" id="{FC7AE000-0704-4F7C-BF50-D23241FA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01" y="4446126"/>
            <a:ext cx="1652562" cy="9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Logopankki">
            <a:extLst>
              <a:ext uri="{FF2B5EF4-FFF2-40B4-BE49-F238E27FC236}">
                <a16:creationId xmlns:a16="http://schemas.microsoft.com/office/drawing/2014/main" id="{CB31C70D-8C69-4A7C-A30F-DB7E5794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21" y="2918545"/>
            <a:ext cx="2581951" cy="6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Tiedosto:Metropolia Ammattikorkeakoulu logo.svg – Wikipedia">
            <a:extLst>
              <a:ext uri="{FF2B5EF4-FFF2-40B4-BE49-F238E27FC236}">
                <a16:creationId xmlns:a16="http://schemas.microsoft.com/office/drawing/2014/main" id="{A09C3586-4E49-454A-9E95-9A5F9CDA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99" y="5543422"/>
            <a:ext cx="1421164" cy="7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Laurea medialle - Laurea-ammattikorkeakoulu">
            <a:extLst>
              <a:ext uri="{FF2B5EF4-FFF2-40B4-BE49-F238E27FC236}">
                <a16:creationId xmlns:a16="http://schemas.microsoft.com/office/drawing/2014/main" id="{EB9A1F0D-0EAA-4A4C-8CE4-7A8D70470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72" y="2657174"/>
            <a:ext cx="114263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5563E32-8BA6-40CE-A648-AF74584995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72685" y="1985521"/>
            <a:ext cx="2103120" cy="798576"/>
          </a:xfrm>
          <a:prstGeom prst="rect">
            <a:avLst/>
          </a:prstGeom>
        </p:spPr>
      </p:pic>
      <p:sp>
        <p:nvSpPr>
          <p:cNvPr id="38" name="Otsikko 1">
            <a:extLst>
              <a:ext uri="{FF2B5EF4-FFF2-40B4-BE49-F238E27FC236}">
                <a16:creationId xmlns:a16="http://schemas.microsoft.com/office/drawing/2014/main" id="{EB39E1C9-4E1A-4DCB-BDA0-FF59DB2B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i-FI" sz="3200" dirty="0"/>
              <a:t>SOAMK</a:t>
            </a:r>
          </a:p>
        </p:txBody>
      </p:sp>
    </p:spTree>
    <p:extLst>
      <p:ext uri="{BB962C8B-B14F-4D97-AF65-F5344CB8AC3E}">
        <p14:creationId xmlns:p14="http://schemas.microsoft.com/office/powerpoint/2010/main" val="1840154366"/>
      </p:ext>
    </p:extLst>
  </p:cSld>
  <p:clrMapOvr>
    <a:masterClrMapping/>
  </p:clrMapOvr>
</p:sld>
</file>

<file path=ppt/theme/theme1.xml><?xml version="1.0" encoding="utf-8"?>
<a:theme xmlns:a="http://schemas.openxmlformats.org/drawingml/2006/main" name="Jaettava">
  <a:themeElements>
    <a:clrScheme name="Oranssi-punain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TM03457464[[fn=Jaettava]]</Template>
  <TotalTime>46</TotalTime>
  <Words>359</Words>
  <Application>Microsoft Office PowerPoint</Application>
  <PresentationFormat>Laajakuva</PresentationFormat>
  <Paragraphs>46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Wingdings</vt:lpstr>
      <vt:lpstr>Wingdings 2</vt:lpstr>
      <vt:lpstr>Jaettava</vt:lpstr>
      <vt:lpstr>SOAMK</vt:lpstr>
      <vt:lpstr>SOAMK</vt:lpstr>
      <vt:lpstr>SOAMK</vt:lpstr>
      <vt:lpstr>SOAMK: Strategia (2019)</vt:lpstr>
      <vt:lpstr>SOAMK: Strategia (2019)</vt:lpstr>
      <vt:lpstr>Sosionomi tuottaa hyvinvointia läpi elämänkaaren Ammattikorkeakoulutus sosiaalialan muutoksen edistäjänä</vt:lpstr>
      <vt:lpstr>SOAMK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Grönlund Hanna</dc:creator>
  <cp:lastModifiedBy>Grönlund Hanna</cp:lastModifiedBy>
  <cp:revision>6</cp:revision>
  <dcterms:created xsi:type="dcterms:W3CDTF">2023-02-15T07:22:38Z</dcterms:created>
  <dcterms:modified xsi:type="dcterms:W3CDTF">2023-02-15T08:08:55Z</dcterms:modified>
</cp:coreProperties>
</file>